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05" r:id="rId3"/>
    <p:sldId id="333" r:id="rId4"/>
    <p:sldId id="332" r:id="rId5"/>
    <p:sldId id="331" r:id="rId6"/>
    <p:sldId id="334" r:id="rId7"/>
    <p:sldId id="335" r:id="rId8"/>
    <p:sldId id="336" r:id="rId9"/>
    <p:sldId id="337" r:id="rId10"/>
    <p:sldId id="338" r:id="rId11"/>
    <p:sldId id="339" r:id="rId12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515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031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5474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063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579065" algn="l" defTabSz="515813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3094878" algn="l" defTabSz="515813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610691" algn="l" defTabSz="515813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4126504" algn="l" defTabSz="515813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osane Ushirobira" initials="R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4C4C4C"/>
    <a:srgbClr val="000000"/>
    <a:srgbClr val="CCFFFF"/>
    <a:srgbClr val="99FF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909" autoAdjust="0"/>
    <p:restoredTop sz="94686" autoAdjust="0"/>
  </p:normalViewPr>
  <p:slideViewPr>
    <p:cSldViewPr>
      <p:cViewPr>
        <p:scale>
          <a:sx n="110" d="100"/>
          <a:sy n="110" d="100"/>
        </p:scale>
        <p:origin x="-88" y="-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BC60-D67C-BD4A-B516-E8BC483CABC8}" type="datetimeFigureOut">
              <a:rPr lang="fr-FR" smtClean="0"/>
              <a:pPr/>
              <a:t>20/06/11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7F670-76E9-1C46-B7BC-5E787D52ED6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C8263EF-13A1-8641-BA4C-9E26B211E460}" type="datetimeFigureOut">
              <a:rPr lang="fr-FR"/>
              <a:pPr/>
              <a:t>20/06/11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DEDB8732-9A2A-4241-BFD9-4B2F734F384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3162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4743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632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Mise à jour</a:t>
            </a:r>
            <a:r>
              <a:rPr lang="fr-FR" smtClean="0"/>
              <a:t>: 20/</a:t>
            </a:r>
            <a:r>
              <a:rPr lang="fr-FR" dirty="0" smtClean="0"/>
              <a:t>06/2011</a:t>
            </a:r>
            <a:endParaRPr lang="fr-FR" dirty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247650" y="2532104"/>
            <a:ext cx="9410700" cy="1253202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algn="r">
              <a:spcAft>
                <a:spcPts val="1354"/>
              </a:spcAft>
            </a:pPr>
            <a:r>
              <a:rPr lang="fr-FR" sz="21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CENTRE INTERNATIONAL DE MATHÉMATIQUES PURES ET APPLIQUÉES</a:t>
            </a:r>
          </a:p>
          <a:p>
            <a:pPr algn="r">
              <a:spcAft>
                <a:spcPts val="2708"/>
              </a:spcAft>
            </a:pPr>
            <a:r>
              <a:rPr lang="fr-FR" sz="21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INTERNATIONAL CENTER FOR PURE AND APPLIED MATHEMATICS</a:t>
            </a:r>
            <a:endParaRPr lang="fr-FR" sz="21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889250" y="781805"/>
            <a:ext cx="7020000" cy="1588"/>
          </a:xfrm>
          <a:prstGeom prst="line">
            <a:avLst/>
          </a:prstGeom>
          <a:ln w="34925" cap="flat" cmpd="sng" algn="ctr">
            <a:solidFill>
              <a:srgbClr val="008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54100" y="148311"/>
            <a:ext cx="5448300" cy="1268591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algn="ctr">
              <a:spcAft>
                <a:spcPts val="1354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CIMPA</a:t>
            </a:r>
          </a:p>
          <a:p>
            <a:pPr algn="ctr">
              <a:spcAft>
                <a:spcPts val="1354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ICPAM</a:t>
            </a:r>
            <a:endParaRPr lang="fr-FR" sz="32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9" name="Image 7" descr="MARMESR_3005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7850" y="6269400"/>
            <a:ext cx="228050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 descr="unesc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42958" y="5909400"/>
            <a:ext cx="678352" cy="72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 descr="logo_unice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70162" y="6269400"/>
            <a:ext cx="928309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 descr="gobminis_MCI-e-IN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09369" y="6269400"/>
            <a:ext cx="1422692" cy="360000"/>
          </a:xfrm>
          <a:prstGeom prst="rect">
            <a:avLst/>
          </a:prstGeom>
        </p:spPr>
      </p:pic>
      <p:pic>
        <p:nvPicPr>
          <p:cNvPr id="15" name="Image 14" descr="cnrs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257" y="6269400"/>
            <a:ext cx="390000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51" y="304810"/>
            <a:ext cx="1500001" cy="208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7"/>
          <p:cNvGrpSpPr/>
          <p:nvPr userDrawn="1"/>
        </p:nvGrpSpPr>
        <p:grpSpPr>
          <a:xfrm>
            <a:off x="247656" y="5943602"/>
            <a:ext cx="7624782" cy="674544"/>
            <a:chOff x="553877" y="5105399"/>
            <a:chExt cx="7038261" cy="674543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399"/>
              <a:ext cx="6799663" cy="674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77"/>
                </a:spcAft>
              </a:pPr>
              <a:r>
                <a:rPr lang="fr-F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708"/>
                </a:spcAft>
              </a:pPr>
              <a:r>
                <a:rPr lang="fr-F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4" name="Titre 13"/>
          <p:cNvSpPr>
            <a:spLocks noGrp="1"/>
          </p:cNvSpPr>
          <p:nvPr userDrawn="1">
            <p:ph type="title"/>
          </p:nvPr>
        </p:nvSpPr>
        <p:spPr>
          <a:xfrm>
            <a:off x="247650" y="228600"/>
            <a:ext cx="9410700" cy="6858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6" name="Espace réservé du contenu 15"/>
          <p:cNvSpPr>
            <a:spLocks noGrp="1"/>
          </p:cNvSpPr>
          <p:nvPr userDrawn="1">
            <p:ph sz="quarter" idx="10" hasCustomPrompt="1"/>
          </p:nvPr>
        </p:nvSpPr>
        <p:spPr>
          <a:xfrm>
            <a:off x="247650" y="1295400"/>
            <a:ext cx="9410700" cy="449580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 algn="just">
              <a:buFont typeface="Arial"/>
              <a:buNone/>
              <a:defRPr sz="2500">
                <a:solidFill>
                  <a:srgbClr val="000000"/>
                </a:solidFill>
              </a:defRPr>
            </a:lvl1pPr>
            <a:lvl2pPr algn="just"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Cliquez pour modifier les styles du texte du masque (ici un texte super long)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</p:txBody>
      </p:sp>
      <p:cxnSp>
        <p:nvCxnSpPr>
          <p:cNvPr id="23" name="Connecteur droit 11"/>
          <p:cNvCxnSpPr/>
          <p:nvPr userDrawn="1"/>
        </p:nvCxnSpPr>
        <p:spPr>
          <a:xfrm>
            <a:off x="247650" y="914400"/>
            <a:ext cx="9658350" cy="1588"/>
          </a:xfrm>
          <a:prstGeom prst="line">
            <a:avLst/>
          </a:prstGeom>
          <a:ln w="28575" cap="flat" cmpd="sng" algn="ctr">
            <a:solidFill>
              <a:srgbClr val="008000">
                <a:alpha val="6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2650" y="5486400"/>
            <a:ext cx="853439" cy="118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7"/>
          <p:cNvGrpSpPr/>
          <p:nvPr userDrawn="1"/>
        </p:nvGrpSpPr>
        <p:grpSpPr>
          <a:xfrm>
            <a:off x="247656" y="5943602"/>
            <a:ext cx="7624782" cy="674544"/>
            <a:chOff x="553877" y="5105399"/>
            <a:chExt cx="7038261" cy="674543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399"/>
              <a:ext cx="6799663" cy="674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77"/>
                </a:spcAft>
              </a:pPr>
              <a:r>
                <a:rPr lang="fr-F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708"/>
                </a:spcAft>
              </a:pPr>
              <a:r>
                <a:rPr lang="fr-F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2650" y="5486400"/>
            <a:ext cx="853439" cy="11879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ts val="6092"/>
        </a:spcAft>
        <a:defRPr sz="3400" b="1" kern="1200">
          <a:solidFill>
            <a:schemeClr val="tx1"/>
          </a:solidFill>
          <a:latin typeface="Helvetica Neue"/>
          <a:ea typeface="+mj-ea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81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162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74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32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860" indent="-38686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5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838196" indent="-3223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1289533" indent="-2579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805346" indent="-2579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2321159" indent="-257907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3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jussieu.fr/~miw" TargetMode="External"/><Relationship Id="rId4" Type="http://schemas.openxmlformats.org/officeDocument/2006/relationships/hyperlink" Target="http://www.cimpa-icpam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2682878" y="3657600"/>
            <a:ext cx="4540250" cy="1905000"/>
          </a:xfrm>
          <a:prstGeom prst="rect">
            <a:avLst/>
          </a:prstGeom>
        </p:spPr>
        <p:txBody>
          <a:bodyPr vert="horz" lIns="103163" tIns="51581" rIns="103163" bIns="51581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86860" indent="-386860" algn="ctr" eaLnBrk="0" hangingPunct="0">
              <a:spcBef>
                <a:spcPct val="20000"/>
              </a:spcBef>
            </a:pPr>
            <a:r>
              <a:rPr lang="fr-FR" b="1" dirty="0" smtClean="0"/>
              <a:t>INDE ET ASIE DE L'OUEST</a:t>
            </a:r>
            <a:endParaRPr lang="fr-FR" sz="1600" dirty="0" smtClean="0">
              <a:latin typeface="Helvetica Neue"/>
              <a:ea typeface="+mn-ea"/>
              <a:cs typeface="Helvetica Neue"/>
            </a:endParaRPr>
          </a:p>
          <a:p>
            <a:pPr marL="386860" indent="-386860" algn="ctr" eaLnBrk="0" hangingPunct="0">
              <a:spcBef>
                <a:spcPct val="20000"/>
              </a:spcBef>
            </a:pPr>
            <a:r>
              <a:rPr lang="fr-FR" sz="1600" dirty="0" smtClean="0">
                <a:latin typeface="Helvetica Neue"/>
                <a:ea typeface="+mn-ea"/>
                <a:cs typeface="Helvetica Neue"/>
              </a:rPr>
              <a:t>Michel  </a:t>
            </a:r>
            <a:r>
              <a:rPr lang="fr-FR" sz="1600" dirty="0" smtClean="0"/>
              <a:t>WALDSCHMIDT</a:t>
            </a:r>
            <a:r>
              <a:rPr lang="fr-FR" sz="1600" dirty="0" smtClean="0">
                <a:latin typeface="Helvetica Neue"/>
                <a:ea typeface="+mn-ea"/>
                <a:cs typeface="Helvetica Neue"/>
              </a:rPr>
              <a:t>,</a:t>
            </a:r>
            <a:r>
              <a:rPr lang="fr-FR" sz="1600" i="1" dirty="0" smtClean="0">
                <a:latin typeface="Helvetica Neue"/>
                <a:ea typeface="Helvetica Neue"/>
                <a:cs typeface="Helvetica Neue"/>
              </a:rPr>
              <a:t>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rPr>
              <a:t>Université de Paris 6</a:t>
            </a:r>
          </a:p>
          <a:p>
            <a:pPr marL="386860" indent="-386860" algn="ctr" eaLnBrk="0" hangingPunct="0">
              <a:spcBef>
                <a:spcPct val="20000"/>
              </a:spcBef>
            </a:pPr>
            <a:r>
              <a:rPr lang="fr-FR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http://www.math.jussieu.fr/~miw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 </a:t>
            </a:r>
          </a:p>
          <a:p>
            <a:pPr marL="386860" indent="-386860" algn="ctr" eaLnBrk="0" hangingPunct="0">
              <a:spcBef>
                <a:spcPct val="20000"/>
              </a:spcBef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  <a:hlinkClick r:id="rId4"/>
              </a:rPr>
              <a:t>http://www.cimpa-icpam.org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86860" indent="-386860" algn="ctr" eaLnBrk="0" hangingPunct="0">
              <a:spcBef>
                <a:spcPct val="20000"/>
              </a:spcBef>
            </a:pP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86860" indent="-386860" algn="ctr" eaLnBrk="0" hangingPunct="0">
              <a:spcBef>
                <a:spcPct val="20000"/>
              </a:spcBef>
            </a:pPr>
            <a:r>
              <a:rPr lang="fr-FR" sz="1600" dirty="0" err="1" smtClean="0">
                <a:latin typeface="Helvetica Neue"/>
                <a:cs typeface="Helvetica Neue"/>
              </a:rPr>
              <a:t>June</a:t>
            </a:r>
            <a:r>
              <a:rPr lang="fr-FR" sz="1600" dirty="0" smtClean="0">
                <a:latin typeface="Helvetica Neue"/>
                <a:cs typeface="Helvetica Neue"/>
              </a:rPr>
              <a:t> 20, 2011</a:t>
            </a:r>
          </a:p>
          <a:p>
            <a:pPr marL="386860" indent="-386860" algn="ctr" eaLnBrk="0" hangingPunct="0">
              <a:spcBef>
                <a:spcPct val="20000"/>
              </a:spcBef>
            </a:pPr>
            <a:endParaRPr lang="fr-FR" sz="1600" dirty="0" smtClean="0">
              <a:latin typeface="Helvetica Neue"/>
              <a:ea typeface="+mn-ea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r>
              <a:rPr lang="fr-FR" dirty="0" smtClean="0"/>
              <a:t> </a:t>
            </a:r>
          </a:p>
          <a:p>
            <a:r>
              <a:rPr lang="en-US" dirty="0" smtClean="0"/>
              <a:t>ICM 2010 </a:t>
            </a:r>
          </a:p>
          <a:p>
            <a:r>
              <a:rPr lang="en-US" dirty="0" smtClean="0"/>
              <a:t>	 satellite meeting - CIMPA: Research School in Kathmandu</a:t>
            </a:r>
          </a:p>
          <a:p>
            <a:endParaRPr lang="en-US" dirty="0" smtClean="0"/>
          </a:p>
          <a:p>
            <a:r>
              <a:rPr lang="fr-FR" dirty="0" smtClean="0"/>
              <a:t>NBHM (</a:t>
            </a:r>
            <a:r>
              <a:rPr lang="fr-FR" i="1" dirty="0" smtClean="0"/>
              <a:t>National </a:t>
            </a:r>
            <a:r>
              <a:rPr lang="fr-FR" i="1" dirty="0" err="1" smtClean="0"/>
              <a:t>Board</a:t>
            </a:r>
            <a:r>
              <a:rPr lang="fr-FR" i="1" dirty="0" smtClean="0"/>
              <a:t> for </a:t>
            </a:r>
            <a:r>
              <a:rPr lang="fr-FR" i="1" dirty="0" err="1" smtClean="0"/>
              <a:t>Higher</a:t>
            </a:r>
            <a:r>
              <a:rPr lang="fr-FR" i="1" dirty="0" smtClean="0"/>
              <a:t> </a:t>
            </a:r>
            <a:r>
              <a:rPr lang="fr-FR" i="1" dirty="0" err="1" smtClean="0"/>
              <a:t>Mathematics</a:t>
            </a:r>
            <a:r>
              <a:rPr lang="fr-FR" dirty="0" smtClean="0"/>
              <a:t>) 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INDE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r>
              <a:rPr lang="fr-FR" dirty="0" smtClean="0"/>
              <a:t> </a:t>
            </a:r>
          </a:p>
          <a:p>
            <a:r>
              <a:rPr lang="en-US" dirty="0" smtClean="0"/>
              <a:t>CIMPA Research School in Kathmandu, </a:t>
            </a:r>
            <a:r>
              <a:rPr lang="en-US" i="1" dirty="0" smtClean="0"/>
              <a:t>Nepal</a:t>
            </a:r>
            <a:r>
              <a:rPr lang="en-US" dirty="0" smtClean="0"/>
              <a:t> (July 2010)</a:t>
            </a:r>
          </a:p>
          <a:p>
            <a:r>
              <a:rPr lang="en-US" dirty="0" smtClean="0"/>
              <a:t>	Shigeru </a:t>
            </a:r>
            <a:r>
              <a:rPr lang="en-US" dirty="0" err="1" smtClean="0"/>
              <a:t>Kanemitsu</a:t>
            </a:r>
            <a:r>
              <a:rPr lang="en-US" dirty="0" smtClean="0"/>
              <a:t> (</a:t>
            </a:r>
            <a:r>
              <a:rPr lang="en-US" i="1" dirty="0" smtClean="0"/>
              <a:t>Japan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Sardar</a:t>
            </a:r>
            <a:r>
              <a:rPr lang="en-US" dirty="0" smtClean="0"/>
              <a:t> </a:t>
            </a:r>
            <a:r>
              <a:rPr lang="en-US" dirty="0" err="1" smtClean="0"/>
              <a:t>Mohib</a:t>
            </a:r>
            <a:r>
              <a:rPr lang="en-US" dirty="0" smtClean="0"/>
              <a:t> Ali Khan (ASSMS, Lahore, </a:t>
            </a:r>
            <a:r>
              <a:rPr lang="en-US" i="1" dirty="0" smtClean="0"/>
              <a:t>Pakistan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Postdoc</a:t>
            </a:r>
            <a:r>
              <a:rPr lang="en-US" dirty="0" smtClean="0"/>
              <a:t> in a research Institute in </a:t>
            </a:r>
            <a:r>
              <a:rPr lang="en-US" i="1" dirty="0" smtClean="0"/>
              <a:t>China</a:t>
            </a:r>
            <a:r>
              <a:rPr lang="fr-FR" i="1" dirty="0" smtClean="0"/>
              <a:t> </a:t>
            </a:r>
            <a:endParaRPr lang="en-US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FEEDBACK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visit</a:t>
            </a:r>
            <a:r>
              <a:rPr lang="fr-FR" dirty="0" smtClean="0"/>
              <a:t> </a:t>
            </a:r>
            <a:r>
              <a:rPr lang="fr-FR" dirty="0" err="1" smtClean="0"/>
              <a:t>organized</a:t>
            </a:r>
            <a:r>
              <a:rPr lang="fr-FR" dirty="0" smtClean="0"/>
              <a:t> by the CIMPA in 2000</a:t>
            </a:r>
          </a:p>
          <a:p>
            <a:endParaRPr lang="fr-FR" dirty="0" smtClean="0"/>
          </a:p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missions, a workshop</a:t>
            </a:r>
          </a:p>
          <a:p>
            <a:endParaRPr lang="fr-FR" dirty="0" smtClean="0"/>
          </a:p>
          <a:p>
            <a:r>
              <a:rPr lang="fr-FR" dirty="0" smtClean="0"/>
              <a:t>First </a:t>
            </a:r>
            <a:r>
              <a:rPr lang="fr-FR" i="1" dirty="0" err="1" smtClean="0"/>
              <a:t>Iraqi-French</a:t>
            </a:r>
            <a:r>
              <a:rPr lang="fr-FR" i="1" dirty="0" smtClean="0"/>
              <a:t> </a:t>
            </a:r>
            <a:r>
              <a:rPr lang="fr-FR" i="1" dirty="0" err="1" smtClean="0"/>
              <a:t>conference</a:t>
            </a:r>
            <a:r>
              <a:rPr lang="fr-FR" i="1" dirty="0" smtClean="0"/>
              <a:t> in </a:t>
            </a:r>
            <a:r>
              <a:rPr lang="fr-FR" i="1" dirty="0" err="1" smtClean="0"/>
              <a:t>mathematics</a:t>
            </a:r>
            <a:r>
              <a:rPr lang="fr-FR" i="1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Erbil</a:t>
            </a:r>
            <a:r>
              <a:rPr lang="fr-FR" dirty="0" smtClean="0"/>
              <a:t> in </a:t>
            </a:r>
            <a:r>
              <a:rPr lang="fr-FR" dirty="0" err="1" smtClean="0"/>
              <a:t>November</a:t>
            </a:r>
            <a:r>
              <a:rPr lang="fr-FR" dirty="0" smtClean="0"/>
              <a:t> 2009</a:t>
            </a:r>
          </a:p>
          <a:p>
            <a:endParaRPr lang="fr-FR" i="1" dirty="0" smtClean="0"/>
          </a:p>
          <a:p>
            <a:r>
              <a:rPr lang="fr-FR" i="1" dirty="0" err="1" smtClean="0"/>
              <a:t>Revitalizing</a:t>
            </a:r>
            <a:r>
              <a:rPr lang="fr-FR" i="1" dirty="0" smtClean="0"/>
              <a:t> </a:t>
            </a:r>
            <a:r>
              <a:rPr lang="fr-FR" i="1" dirty="0" err="1" smtClean="0"/>
              <a:t>Research</a:t>
            </a:r>
            <a:r>
              <a:rPr lang="fr-FR" i="1" dirty="0" smtClean="0"/>
              <a:t> in Kurdistan International </a:t>
            </a:r>
            <a:r>
              <a:rPr lang="fr-FR" i="1" dirty="0" err="1" smtClean="0"/>
              <a:t>Conference</a:t>
            </a:r>
            <a:r>
              <a:rPr lang="fr-FR" i="1" dirty="0" smtClean="0"/>
              <a:t> </a:t>
            </a:r>
            <a:r>
              <a:rPr lang="fr-FR" i="1" dirty="0" err="1" smtClean="0"/>
              <a:t>Dec</a:t>
            </a:r>
            <a:r>
              <a:rPr lang="fr-FR" i="1" dirty="0" smtClean="0"/>
              <a:t> 14‐16, 2010</a:t>
            </a:r>
            <a:r>
              <a:rPr lang="fr-FR" dirty="0" smtClean="0"/>
              <a:t>, </a:t>
            </a:r>
            <a:r>
              <a:rPr lang="fr-FR" dirty="0" err="1" smtClean="0"/>
              <a:t>Erbil</a:t>
            </a:r>
            <a:r>
              <a:rPr lang="fr-FR" dirty="0" smtClean="0"/>
              <a:t> (</a:t>
            </a:r>
            <a:r>
              <a:rPr lang="fr-FR" dirty="0" err="1" smtClean="0"/>
              <a:t>Ministry</a:t>
            </a:r>
            <a:r>
              <a:rPr lang="fr-FR" dirty="0" smtClean="0"/>
              <a:t> of </a:t>
            </a:r>
            <a:r>
              <a:rPr lang="fr-FR" dirty="0" err="1" smtClean="0"/>
              <a:t>Higher</a:t>
            </a:r>
            <a:r>
              <a:rPr lang="fr-FR" dirty="0" smtClean="0"/>
              <a:t> Education and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, Kurdistan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Government</a:t>
            </a:r>
            <a:r>
              <a:rPr lang="fr-FR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IRAK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ctr"/>
            <a:r>
              <a:rPr lang="fr-FR" i="1" dirty="0" smtClean="0"/>
              <a:t>Workshops </a:t>
            </a:r>
          </a:p>
          <a:p>
            <a:r>
              <a:rPr lang="fr-FR" i="1" dirty="0" err="1" smtClean="0"/>
              <a:t>Caucher</a:t>
            </a:r>
            <a:r>
              <a:rPr lang="fr-FR" i="1" dirty="0" smtClean="0"/>
              <a:t> </a:t>
            </a:r>
            <a:r>
              <a:rPr lang="fr-FR" i="1" dirty="0" err="1" smtClean="0"/>
              <a:t>Birkar</a:t>
            </a:r>
            <a:r>
              <a:rPr lang="fr-FR" i="1" dirty="0" smtClean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Algebraic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,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Salahaddin</a:t>
            </a:r>
            <a:r>
              <a:rPr lang="fr-FR" dirty="0" smtClean="0"/>
              <a:t> -  </a:t>
            </a:r>
            <a:r>
              <a:rPr lang="fr-FR" dirty="0" err="1" smtClean="0"/>
              <a:t>November</a:t>
            </a:r>
            <a:r>
              <a:rPr lang="fr-FR" dirty="0" smtClean="0"/>
              <a:t> 2010</a:t>
            </a:r>
          </a:p>
          <a:p>
            <a:r>
              <a:rPr lang="fr-FR" i="1" dirty="0" err="1" smtClean="0"/>
              <a:t>Reza</a:t>
            </a:r>
            <a:r>
              <a:rPr lang="fr-FR" i="1" dirty="0" smtClean="0"/>
              <a:t> </a:t>
            </a:r>
            <a:r>
              <a:rPr lang="fr-FR" i="1" dirty="0" err="1" smtClean="0"/>
              <a:t>Sazeedeh</a:t>
            </a:r>
            <a:r>
              <a:rPr lang="fr-FR" i="1" dirty="0" smtClean="0"/>
              <a:t> </a:t>
            </a:r>
            <a:r>
              <a:rPr lang="fr-FR" dirty="0" smtClean="0"/>
              <a:t>– Commutative </a:t>
            </a:r>
            <a:r>
              <a:rPr lang="fr-FR" dirty="0" err="1" smtClean="0"/>
              <a:t>algebra</a:t>
            </a:r>
            <a:r>
              <a:rPr lang="fr-FR" dirty="0" smtClean="0"/>
              <a:t>,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Salahaddin</a:t>
            </a:r>
            <a:r>
              <a:rPr lang="fr-FR" dirty="0" smtClean="0"/>
              <a:t> - </a:t>
            </a:r>
            <a:r>
              <a:rPr lang="fr-FR" dirty="0" err="1" smtClean="0"/>
              <a:t>January</a:t>
            </a:r>
            <a:r>
              <a:rPr lang="fr-FR" dirty="0" smtClean="0"/>
              <a:t> 2011</a:t>
            </a:r>
          </a:p>
          <a:p>
            <a:r>
              <a:rPr lang="fr-FR" i="1" dirty="0" smtClean="0"/>
              <a:t>Michel </a:t>
            </a:r>
            <a:r>
              <a:rPr lang="fr-FR" i="1" dirty="0" err="1" smtClean="0"/>
              <a:t>Jambu</a:t>
            </a:r>
            <a:r>
              <a:rPr lang="fr-FR" i="1" dirty="0" smtClean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Topology</a:t>
            </a:r>
            <a:r>
              <a:rPr lang="fr-FR" dirty="0" smtClean="0"/>
              <a:t>,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Duhok</a:t>
            </a:r>
            <a:r>
              <a:rPr lang="fr-FR" dirty="0" smtClean="0"/>
              <a:t> - March 2011</a:t>
            </a:r>
          </a:p>
          <a:p>
            <a:r>
              <a:rPr lang="fr-FR" i="1" dirty="0" smtClean="0"/>
              <a:t>Alain Faisant </a:t>
            </a:r>
            <a:r>
              <a:rPr lang="fr-FR" dirty="0" smtClean="0"/>
              <a:t>-  Galois </a:t>
            </a:r>
            <a:r>
              <a:rPr lang="fr-FR" dirty="0" err="1" smtClean="0"/>
              <a:t>theory</a:t>
            </a:r>
            <a:r>
              <a:rPr lang="fr-FR" dirty="0" smtClean="0"/>
              <a:t>,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Salahaddin</a:t>
            </a:r>
            <a:r>
              <a:rPr lang="fr-FR" dirty="0" smtClean="0"/>
              <a:t> - April 2011</a:t>
            </a:r>
          </a:p>
          <a:p>
            <a:r>
              <a:rPr lang="fr-FR" dirty="0" err="1" smtClean="0"/>
              <a:t>Next</a:t>
            </a:r>
            <a:r>
              <a:rPr lang="fr-FR" dirty="0" smtClean="0"/>
              <a:t>: </a:t>
            </a:r>
          </a:p>
          <a:p>
            <a:r>
              <a:rPr lang="fr-FR" i="1" dirty="0" err="1" smtClean="0"/>
              <a:t>Arsalan</a:t>
            </a:r>
            <a:r>
              <a:rPr lang="fr-FR" i="1" dirty="0" smtClean="0"/>
              <a:t> </a:t>
            </a:r>
            <a:r>
              <a:rPr lang="fr-FR" i="1" dirty="0" err="1" smtClean="0"/>
              <a:t>Chademan</a:t>
            </a:r>
            <a:r>
              <a:rPr lang="fr-FR" i="1" dirty="0" smtClean="0"/>
              <a:t>, Abdeljalil </a:t>
            </a:r>
            <a:r>
              <a:rPr lang="fr-FR" i="1" dirty="0" err="1" smtClean="0"/>
              <a:t>Nachaoui</a:t>
            </a:r>
            <a:r>
              <a:rPr lang="fr-FR" i="1" dirty="0" smtClean="0"/>
              <a:t>, Kamran </a:t>
            </a:r>
            <a:r>
              <a:rPr lang="fr-FR" i="1" dirty="0" err="1" smtClean="0"/>
              <a:t>Divaani</a:t>
            </a:r>
            <a:r>
              <a:rPr lang="fr-FR" i="1" dirty="0" smtClean="0"/>
              <a:t>, Mohammad </a:t>
            </a:r>
            <a:r>
              <a:rPr lang="fr-FR" i="1" dirty="0" err="1" smtClean="0"/>
              <a:t>Eftekhari</a:t>
            </a:r>
            <a:endParaRPr lang="en-US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IRAK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ctr"/>
            <a:r>
              <a:rPr lang="fr-FR" i="1" dirty="0" smtClean="0"/>
              <a:t>High </a:t>
            </a:r>
            <a:r>
              <a:rPr lang="fr-FR" i="1" dirty="0" err="1" smtClean="0"/>
              <a:t>Level</a:t>
            </a:r>
            <a:r>
              <a:rPr lang="fr-FR" i="1" dirty="0" smtClean="0"/>
              <a:t> </a:t>
            </a:r>
            <a:r>
              <a:rPr lang="fr-FR" i="1" dirty="0" err="1" smtClean="0"/>
              <a:t>Scientific</a:t>
            </a:r>
            <a:r>
              <a:rPr lang="fr-FR" i="1" dirty="0" smtClean="0"/>
              <a:t> </a:t>
            </a:r>
            <a:r>
              <a:rPr lang="fr-FR" i="1" dirty="0" err="1" smtClean="0"/>
              <a:t>Visits</a:t>
            </a:r>
            <a:r>
              <a:rPr lang="fr-FR" i="1" dirty="0" smtClean="0"/>
              <a:t>   </a:t>
            </a:r>
          </a:p>
          <a:p>
            <a:pPr algn="ctr"/>
            <a:r>
              <a:rPr lang="fr-FR" dirty="0" err="1" smtClean="0"/>
              <a:t>Supported</a:t>
            </a:r>
            <a:r>
              <a:rPr lang="fr-FR" dirty="0" smtClean="0"/>
              <a:t> by the French </a:t>
            </a:r>
            <a:r>
              <a:rPr lang="fr-FR" dirty="0" err="1" smtClean="0"/>
              <a:t>Embassy</a:t>
            </a:r>
            <a:r>
              <a:rPr lang="fr-FR" dirty="0" smtClean="0"/>
              <a:t> in Bagdad</a:t>
            </a:r>
          </a:p>
          <a:p>
            <a:pPr algn="ctr"/>
            <a:endParaRPr lang="fr-FR" i="1" dirty="0" smtClean="0"/>
          </a:p>
          <a:p>
            <a:pPr algn="l"/>
            <a:r>
              <a:rPr lang="fr-FR" dirty="0" err="1" smtClean="0"/>
              <a:t>Herish</a:t>
            </a:r>
            <a:r>
              <a:rPr lang="fr-FR" dirty="0" smtClean="0"/>
              <a:t> Omer Abdullah (St Étienne, </a:t>
            </a:r>
            <a:r>
              <a:rPr lang="fr-FR" dirty="0" err="1" smtClean="0"/>
              <a:t>December</a:t>
            </a:r>
            <a:r>
              <a:rPr lang="fr-FR" dirty="0" smtClean="0"/>
              <a:t> 2009) </a:t>
            </a:r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Rostam</a:t>
            </a:r>
            <a:r>
              <a:rPr lang="fr-FR" dirty="0" smtClean="0"/>
              <a:t> Karim </a:t>
            </a:r>
            <a:r>
              <a:rPr lang="fr-FR" dirty="0" err="1" smtClean="0"/>
              <a:t>Saeed</a:t>
            </a:r>
            <a:r>
              <a:rPr lang="fr-FR" dirty="0" smtClean="0"/>
              <a:t> (St Étienne, </a:t>
            </a:r>
            <a:r>
              <a:rPr lang="fr-FR" dirty="0" err="1" smtClean="0"/>
              <a:t>September</a:t>
            </a:r>
            <a:r>
              <a:rPr lang="fr-FR" dirty="0" smtClean="0"/>
              <a:t> 2010)  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Ibrahim </a:t>
            </a:r>
            <a:r>
              <a:rPr lang="fr-FR" dirty="0" err="1" smtClean="0"/>
              <a:t>Othman</a:t>
            </a:r>
            <a:r>
              <a:rPr lang="fr-FR" dirty="0" smtClean="0"/>
              <a:t> Hamad (Paris, April 2011)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IRAK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r>
              <a:rPr lang="fr-FR" dirty="0" smtClean="0"/>
              <a:t>Propositions </a:t>
            </a:r>
            <a:r>
              <a:rPr lang="fr-FR" dirty="0" err="1" smtClean="0"/>
              <a:t>studied</a:t>
            </a:r>
            <a:r>
              <a:rPr lang="fr-FR" dirty="0" smtClean="0"/>
              <a:t> by the </a:t>
            </a:r>
            <a:r>
              <a:rPr lang="fr-FR" dirty="0" err="1" smtClean="0"/>
              <a:t>Board</a:t>
            </a:r>
            <a:r>
              <a:rPr lang="fr-FR" dirty="0" smtClean="0"/>
              <a:t> of </a:t>
            </a:r>
            <a:r>
              <a:rPr lang="fr-FR" dirty="0" err="1" smtClean="0"/>
              <a:t>Mathematics</a:t>
            </a:r>
            <a:r>
              <a:rPr lang="fr-FR" dirty="0" smtClean="0"/>
              <a:t>, </a:t>
            </a:r>
            <a:r>
              <a:rPr lang="fr-FR" dirty="0" err="1" smtClean="0"/>
              <a:t>chaired</a:t>
            </a:r>
            <a:r>
              <a:rPr lang="fr-FR" dirty="0" smtClean="0"/>
              <a:t> by </a:t>
            </a:r>
            <a:r>
              <a:rPr lang="fr-FR" dirty="0" err="1" smtClean="0"/>
              <a:t>Herish</a:t>
            </a:r>
            <a:r>
              <a:rPr lang="fr-FR" dirty="0" smtClean="0"/>
              <a:t> Omer Abdullah (</a:t>
            </a:r>
            <a:r>
              <a:rPr lang="fr-FR" dirty="0" err="1" smtClean="0"/>
              <a:t>inspired</a:t>
            </a:r>
            <a:r>
              <a:rPr lang="fr-FR" dirty="0" smtClean="0"/>
              <a:t> by ENS Ulm)</a:t>
            </a:r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Research</a:t>
            </a:r>
            <a:r>
              <a:rPr lang="fr-FR" dirty="0" smtClean="0"/>
              <a:t> CIMPA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for 2013</a:t>
            </a:r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i="1" dirty="0" smtClean="0"/>
              <a:t>Coordination</a:t>
            </a:r>
          </a:p>
          <a:p>
            <a:pPr algn="l"/>
            <a:r>
              <a:rPr lang="fr-FR" dirty="0" smtClean="0"/>
              <a:t>	Mohammad </a:t>
            </a:r>
            <a:r>
              <a:rPr lang="fr-FR" dirty="0" err="1" smtClean="0"/>
              <a:t>Eftekhari</a:t>
            </a:r>
            <a:r>
              <a:rPr lang="fr-FR" dirty="0" smtClean="0"/>
              <a:t> (Amiens)</a:t>
            </a:r>
          </a:p>
          <a:p>
            <a:pPr algn="l"/>
            <a:r>
              <a:rPr lang="fr-FR" dirty="0" smtClean="0"/>
              <a:t>	Fatima </a:t>
            </a:r>
            <a:r>
              <a:rPr lang="fr-FR" dirty="0" err="1" smtClean="0"/>
              <a:t>Aboud</a:t>
            </a:r>
            <a:r>
              <a:rPr lang="fr-FR" dirty="0" smtClean="0"/>
              <a:t> (Diyala </a:t>
            </a:r>
            <a:r>
              <a:rPr lang="fr-FR" dirty="0" err="1" smtClean="0"/>
              <a:t>University</a:t>
            </a:r>
            <a:r>
              <a:rPr lang="fr-FR" dirty="0" smtClean="0"/>
              <a:t>)</a:t>
            </a:r>
          </a:p>
          <a:p>
            <a:pPr algn="ctr"/>
            <a:endParaRPr lang="fr-FR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IRAK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endParaRPr lang="fr-FR" dirty="0" smtClean="0"/>
          </a:p>
          <a:p>
            <a:pPr algn="l"/>
            <a:r>
              <a:rPr lang="fr-FR" dirty="0" smtClean="0"/>
              <a:t>CIMPA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scheduled</a:t>
            </a:r>
            <a:r>
              <a:rPr lang="fr-FR" dirty="0" smtClean="0"/>
              <a:t> for </a:t>
            </a:r>
            <a:r>
              <a:rPr lang="fr-FR" dirty="0" err="1" smtClean="0"/>
              <a:t>June</a:t>
            </a:r>
            <a:r>
              <a:rPr lang="fr-FR" dirty="0" smtClean="0"/>
              <a:t> 2009 </a:t>
            </a:r>
            <a:r>
              <a:rPr lang="fr-FR" dirty="0" err="1" smtClean="0"/>
              <a:t>delayed</a:t>
            </a:r>
            <a:r>
              <a:rPr lang="fr-FR" dirty="0" smtClean="0"/>
              <a:t> to </a:t>
            </a:r>
            <a:r>
              <a:rPr lang="fr-FR" dirty="0" err="1" smtClean="0"/>
              <a:t>September</a:t>
            </a:r>
            <a:r>
              <a:rPr lang="fr-FR" dirty="0" smtClean="0"/>
              <a:t> 2010 in Istanbul</a:t>
            </a:r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Iran-Turquie-CIMPA</a:t>
            </a:r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Inivtation</a:t>
            </a:r>
            <a:r>
              <a:rPr lang="fr-FR" dirty="0" smtClean="0"/>
              <a:t> of </a:t>
            </a:r>
            <a:r>
              <a:rPr lang="fr-FR" dirty="0" err="1" smtClean="0"/>
              <a:t>mathematicians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Iran in France; </a:t>
            </a:r>
            <a:r>
              <a:rPr lang="fr-FR" smtClean="0"/>
              <a:t>PHC (Projet </a:t>
            </a:r>
            <a:r>
              <a:rPr lang="fr-FR" dirty="0" smtClean="0"/>
              <a:t>Hubert Curien)  </a:t>
            </a:r>
            <a:r>
              <a:rPr lang="fr-FR" dirty="0" err="1" smtClean="0"/>
              <a:t>Gundishapur</a:t>
            </a:r>
            <a:r>
              <a:rPr lang="fr-FR" dirty="0" smtClean="0"/>
              <a:t> 2012 – support </a:t>
            </a:r>
            <a:r>
              <a:rPr lang="fr-FR" dirty="0" err="1" smtClean="0"/>
              <a:t>from</a:t>
            </a:r>
            <a:r>
              <a:rPr lang="fr-FR" dirty="0" smtClean="0"/>
              <a:t> the French </a:t>
            </a:r>
            <a:r>
              <a:rPr lang="fr-FR" dirty="0" err="1" smtClean="0"/>
              <a:t>Embassy</a:t>
            </a:r>
            <a:endParaRPr lang="fr-FR" dirty="0" smtClean="0"/>
          </a:p>
          <a:p>
            <a:pPr algn="ctr"/>
            <a:endParaRPr lang="fr-FR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IRAN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endParaRPr lang="fr-FR" dirty="0" smtClean="0"/>
          </a:p>
          <a:p>
            <a:pPr algn="l"/>
            <a:r>
              <a:rPr lang="fr-FR" dirty="0" smtClean="0"/>
              <a:t>ASSMS </a:t>
            </a:r>
            <a:r>
              <a:rPr lang="fr-FR" i="1" dirty="0" err="1" smtClean="0"/>
              <a:t>Abdus</a:t>
            </a:r>
            <a:r>
              <a:rPr lang="fr-FR" i="1" dirty="0" smtClean="0"/>
              <a:t> Salam </a:t>
            </a:r>
            <a:r>
              <a:rPr lang="fr-FR" i="1" dirty="0" err="1" smtClean="0"/>
              <a:t>School</a:t>
            </a:r>
            <a:r>
              <a:rPr lang="fr-FR" i="1" dirty="0" smtClean="0"/>
              <a:t> of </a:t>
            </a:r>
            <a:r>
              <a:rPr lang="fr-FR" i="1" dirty="0" err="1" smtClean="0"/>
              <a:t>Mathematical</a:t>
            </a:r>
            <a:r>
              <a:rPr lang="fr-FR" i="1" dirty="0" smtClean="0"/>
              <a:t> Sciences 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l"/>
            <a:r>
              <a:rPr lang="fr-FR" sz="2500" dirty="0" smtClean="0">
                <a:solidFill>
                  <a:schemeClr val="tx1"/>
                </a:solidFill>
              </a:rPr>
              <a:t>CIMPA </a:t>
            </a:r>
            <a:r>
              <a:rPr lang="fr-FR" sz="2500" dirty="0" err="1" smtClean="0">
                <a:solidFill>
                  <a:schemeClr val="tx1"/>
                </a:solidFill>
              </a:rPr>
              <a:t>research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  <a:r>
              <a:rPr lang="fr-FR" sz="2500" dirty="0" err="1" smtClean="0">
                <a:solidFill>
                  <a:schemeClr val="tx1"/>
                </a:solidFill>
              </a:rPr>
              <a:t>school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None/>
            </a:pPr>
            <a:r>
              <a:rPr lang="fr-FR" sz="2500" dirty="0" smtClean="0">
                <a:solidFill>
                  <a:schemeClr val="tx1"/>
                </a:solidFill>
              </a:rPr>
              <a:t>		Local </a:t>
            </a:r>
            <a:r>
              <a:rPr lang="fr-FR" sz="2500" dirty="0" err="1" smtClean="0">
                <a:solidFill>
                  <a:schemeClr val="tx1"/>
                </a:solidFill>
              </a:rPr>
              <a:t>Analytic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  <a:r>
              <a:rPr lang="fr-FR" sz="2500" dirty="0" err="1" smtClean="0">
                <a:solidFill>
                  <a:schemeClr val="tx1"/>
                </a:solidFill>
              </a:rPr>
              <a:t>Geometry</a:t>
            </a:r>
            <a:r>
              <a:rPr lang="fr-FR" sz="2500" dirty="0" smtClean="0">
                <a:solidFill>
                  <a:schemeClr val="tx1"/>
                </a:solidFill>
              </a:rPr>
              <a:t>   4 – 13 </a:t>
            </a:r>
            <a:r>
              <a:rPr lang="fr-FR" sz="2500" dirty="0" err="1" smtClean="0">
                <a:solidFill>
                  <a:schemeClr val="tx1"/>
                </a:solidFill>
              </a:rPr>
              <a:t>February</a:t>
            </a:r>
            <a:r>
              <a:rPr lang="fr-FR" sz="2500" dirty="0" smtClean="0">
                <a:solidFill>
                  <a:schemeClr val="tx1"/>
                </a:solidFill>
              </a:rPr>
              <a:t> 2012</a:t>
            </a:r>
          </a:p>
          <a:p>
            <a:pPr lvl="1" algn="l"/>
            <a:r>
              <a:rPr lang="fr-FR" sz="2500" dirty="0" smtClean="0">
                <a:solidFill>
                  <a:schemeClr val="tx1"/>
                </a:solidFill>
              </a:rPr>
              <a:t>ERCE (</a:t>
            </a:r>
            <a:r>
              <a:rPr lang="fr-FR" sz="2500" dirty="0" err="1" smtClean="0">
                <a:solidFill>
                  <a:schemeClr val="tx1"/>
                </a:solidFill>
              </a:rPr>
              <a:t>Emerging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  <a:r>
              <a:rPr lang="fr-FR" sz="2500" dirty="0" err="1" smtClean="0">
                <a:solidFill>
                  <a:schemeClr val="tx1"/>
                </a:solidFill>
              </a:rPr>
              <a:t>Regional</a:t>
            </a:r>
            <a:r>
              <a:rPr lang="fr-FR" sz="2500" dirty="0" smtClean="0">
                <a:solidFill>
                  <a:schemeClr val="tx1"/>
                </a:solidFill>
              </a:rPr>
              <a:t> Center of Excellence) – </a:t>
            </a:r>
            <a:r>
              <a:rPr lang="fr-FR" sz="2500" dirty="0" err="1" smtClean="0">
                <a:solidFill>
                  <a:schemeClr val="tx1"/>
                </a:solidFill>
              </a:rPr>
              <a:t>European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  <a:r>
              <a:rPr lang="fr-FR" sz="2500" dirty="0" err="1" smtClean="0">
                <a:solidFill>
                  <a:schemeClr val="tx1"/>
                </a:solidFill>
              </a:rPr>
              <a:t>Mathematical</a:t>
            </a:r>
            <a:r>
              <a:rPr lang="fr-FR" sz="2500" dirty="0" smtClean="0">
                <a:solidFill>
                  <a:schemeClr val="tx1"/>
                </a:solidFill>
              </a:rPr>
              <a:t> Society – </a:t>
            </a:r>
            <a:r>
              <a:rPr lang="fr-FR" sz="2500" dirty="0" err="1" smtClean="0">
                <a:solidFill>
                  <a:schemeClr val="tx1"/>
                </a:solidFill>
              </a:rPr>
              <a:t>Committee</a:t>
            </a:r>
            <a:r>
              <a:rPr lang="fr-FR" sz="2500" dirty="0" smtClean="0">
                <a:solidFill>
                  <a:schemeClr val="tx1"/>
                </a:solidFill>
              </a:rPr>
              <a:t> for </a:t>
            </a:r>
            <a:r>
              <a:rPr lang="fr-FR" sz="2500" dirty="0" err="1" smtClean="0">
                <a:solidFill>
                  <a:schemeClr val="tx1"/>
                </a:solidFill>
              </a:rPr>
              <a:t>Developing</a:t>
            </a:r>
            <a:r>
              <a:rPr lang="fr-FR" sz="2500" dirty="0" smtClean="0">
                <a:solidFill>
                  <a:schemeClr val="tx1"/>
                </a:solidFill>
              </a:rPr>
              <a:t> Countries</a:t>
            </a:r>
          </a:p>
          <a:p>
            <a:pPr lvl="1" algn="l"/>
            <a:r>
              <a:rPr lang="fr-FR" sz="2500" dirty="0" smtClean="0">
                <a:solidFill>
                  <a:schemeClr val="tx1"/>
                </a:solidFill>
              </a:rPr>
              <a:t>Workshop on </a:t>
            </a:r>
            <a:r>
              <a:rPr lang="fr-FR" sz="2500" i="1" dirty="0" err="1" smtClean="0">
                <a:solidFill>
                  <a:schemeClr val="tx1"/>
                </a:solidFill>
              </a:rPr>
              <a:t>Number</a:t>
            </a:r>
            <a:r>
              <a:rPr lang="fr-FR" sz="2500" i="1" dirty="0" smtClean="0">
                <a:solidFill>
                  <a:schemeClr val="tx1"/>
                </a:solidFill>
              </a:rPr>
              <a:t> </a:t>
            </a:r>
            <a:r>
              <a:rPr lang="fr-FR" sz="2500" i="1" dirty="0" err="1" smtClean="0">
                <a:solidFill>
                  <a:schemeClr val="tx1"/>
                </a:solidFill>
              </a:rPr>
              <a:t>Theory</a:t>
            </a:r>
            <a:r>
              <a:rPr lang="fr-FR" sz="2500" i="1" dirty="0" smtClean="0">
                <a:solidFill>
                  <a:schemeClr val="tx1"/>
                </a:solidFill>
              </a:rPr>
              <a:t> and </a:t>
            </a:r>
            <a:r>
              <a:rPr lang="fr-FR" sz="2500" i="1" dirty="0" err="1" smtClean="0">
                <a:solidFill>
                  <a:schemeClr val="tx1"/>
                </a:solidFill>
              </a:rPr>
              <a:t>Allied</a:t>
            </a:r>
            <a:r>
              <a:rPr lang="fr-FR" sz="2500" i="1" dirty="0" smtClean="0">
                <a:solidFill>
                  <a:schemeClr val="tx1"/>
                </a:solidFill>
              </a:rPr>
              <a:t> Areas in </a:t>
            </a:r>
            <a:r>
              <a:rPr lang="fr-FR" sz="2500" i="1" dirty="0" err="1" smtClean="0">
                <a:solidFill>
                  <a:schemeClr val="tx1"/>
                </a:solidFill>
              </a:rPr>
              <a:t>Mathematics</a:t>
            </a:r>
            <a:r>
              <a:rPr lang="fr-FR" sz="2500" dirty="0" smtClean="0">
                <a:solidFill>
                  <a:schemeClr val="tx1"/>
                </a:solidFill>
              </a:rPr>
              <a:t> in </a:t>
            </a:r>
            <a:r>
              <a:rPr lang="fr-FR" sz="2500" dirty="0" err="1" smtClean="0">
                <a:solidFill>
                  <a:schemeClr val="tx1"/>
                </a:solidFill>
              </a:rPr>
              <a:t>Skardu</a:t>
            </a:r>
            <a:r>
              <a:rPr lang="fr-FR" sz="2500" dirty="0" smtClean="0">
                <a:solidFill>
                  <a:schemeClr val="tx1"/>
                </a:solidFill>
              </a:rPr>
              <a:t> end of Septembre 2011, courses in Lahore in </a:t>
            </a:r>
            <a:r>
              <a:rPr lang="fr-FR" sz="2500" dirty="0" err="1" smtClean="0">
                <a:solidFill>
                  <a:schemeClr val="tx1"/>
                </a:solidFill>
              </a:rPr>
              <a:t>October</a:t>
            </a:r>
            <a:r>
              <a:rPr lang="fr-FR" sz="2500" dirty="0" smtClean="0">
                <a:solidFill>
                  <a:schemeClr val="tx1"/>
                </a:solidFill>
              </a:rPr>
              <a:t> 2011</a:t>
            </a:r>
          </a:p>
          <a:p>
            <a:pPr algn="ctr"/>
            <a:endParaRPr lang="fr-FR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PAKISTAN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r>
              <a:rPr lang="fr-FR" sz="2400" dirty="0" smtClean="0"/>
              <a:t>CIMPA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School</a:t>
            </a:r>
            <a:r>
              <a:rPr lang="fr-FR" sz="2400" i="1" dirty="0" smtClean="0"/>
              <a:t>:  </a:t>
            </a:r>
            <a:r>
              <a:rPr lang="fr-FR" sz="2400" i="1" dirty="0" err="1" smtClean="0"/>
              <a:t>Number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Theory</a:t>
            </a:r>
            <a:r>
              <a:rPr lang="fr-FR" sz="2400" i="1" dirty="0" smtClean="0"/>
              <a:t> in </a:t>
            </a:r>
            <a:r>
              <a:rPr lang="fr-FR" sz="2400" i="1" dirty="0" err="1" smtClean="0"/>
              <a:t>cryptography</a:t>
            </a:r>
            <a:r>
              <a:rPr lang="fr-FR" sz="2400" i="1" dirty="0" smtClean="0"/>
              <a:t> and   applications</a:t>
            </a:r>
            <a:r>
              <a:rPr lang="fr-FR" sz="2400" dirty="0" smtClean="0"/>
              <a:t> July19 - 31 , 2010 in </a:t>
            </a:r>
            <a:r>
              <a:rPr lang="fr-FR" sz="2400" dirty="0" err="1" smtClean="0"/>
              <a:t>Kathmandu</a:t>
            </a:r>
            <a:r>
              <a:rPr lang="fr-FR" sz="2400" dirty="0" smtClean="0"/>
              <a:t>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 (KU) </a:t>
            </a:r>
          </a:p>
          <a:p>
            <a:pPr algn="l"/>
            <a:r>
              <a:rPr lang="fr-FR" sz="2400" b="1" dirty="0" err="1" smtClean="0"/>
              <a:t>Before</a:t>
            </a:r>
            <a:r>
              <a:rPr lang="fr-FR" sz="2400" b="1" dirty="0" smtClean="0"/>
              <a:t>: </a:t>
            </a:r>
          </a:p>
          <a:p>
            <a:pPr algn="l"/>
            <a:r>
              <a:rPr lang="fr-FR" sz="2400" dirty="0" smtClean="0"/>
              <a:t>National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on </a:t>
            </a:r>
            <a:r>
              <a:rPr lang="fr-FR" sz="2400" dirty="0" err="1" smtClean="0"/>
              <a:t>Cryptography</a:t>
            </a:r>
            <a:r>
              <a:rPr lang="fr-FR" sz="2400" dirty="0" smtClean="0"/>
              <a:t> and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</a:t>
            </a:r>
            <a:r>
              <a:rPr lang="fr-FR" sz="2400" dirty="0" err="1" smtClean="0"/>
              <a:t>Theory</a:t>
            </a:r>
            <a:r>
              <a:rPr lang="fr-FR" sz="2400" dirty="0" smtClean="0"/>
              <a:t> NSNTC2009  </a:t>
            </a:r>
            <a:r>
              <a:rPr lang="fr-FR" sz="2400" dirty="0" err="1" smtClean="0"/>
              <a:t>December</a:t>
            </a:r>
            <a:r>
              <a:rPr lang="fr-FR" sz="2400" dirty="0" smtClean="0"/>
              <a:t> 26, 2009 - </a:t>
            </a:r>
            <a:r>
              <a:rPr lang="fr-FR" sz="2400" dirty="0" err="1" smtClean="0"/>
              <a:t>January</a:t>
            </a:r>
            <a:r>
              <a:rPr lang="fr-FR" sz="2400" dirty="0" smtClean="0"/>
              <a:t> 5, 2010 in KU</a:t>
            </a:r>
          </a:p>
          <a:p>
            <a:pPr algn="l"/>
            <a:r>
              <a:rPr lang="fr-FR" sz="2400" b="1" dirty="0" err="1" smtClean="0"/>
              <a:t>After</a:t>
            </a:r>
            <a:r>
              <a:rPr lang="fr-FR" sz="2400" b="1" dirty="0" smtClean="0"/>
              <a:t>:</a:t>
            </a:r>
            <a:endParaRPr lang="fr-FR" sz="2400" dirty="0" smtClean="0"/>
          </a:p>
          <a:p>
            <a:pPr algn="l"/>
            <a:r>
              <a:rPr lang="fr-FR" sz="2400" dirty="0" smtClean="0"/>
              <a:t>Courses in </a:t>
            </a:r>
            <a:r>
              <a:rPr lang="fr-FR" sz="2400" dirty="0" err="1" smtClean="0"/>
              <a:t>Tribhuvan</a:t>
            </a:r>
            <a:r>
              <a:rPr lang="fr-FR" sz="2400" dirty="0" smtClean="0"/>
              <a:t>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 (TU) in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2011 by Jorge </a:t>
            </a:r>
            <a:r>
              <a:rPr lang="fr-FR" sz="2400" dirty="0" err="1" smtClean="0"/>
              <a:t>Jimenez</a:t>
            </a:r>
            <a:r>
              <a:rPr lang="fr-FR" sz="2400" dirty="0" smtClean="0"/>
              <a:t> </a:t>
            </a:r>
            <a:r>
              <a:rPr lang="fr-FR" sz="2400" dirty="0" err="1" smtClean="0"/>
              <a:t>Urroz</a:t>
            </a:r>
            <a:r>
              <a:rPr lang="fr-FR" sz="2400" dirty="0" smtClean="0"/>
              <a:t> and Michel Waldschmidt </a:t>
            </a:r>
            <a:endParaRPr lang="fr-FR" sz="2400" dirty="0" smtClean="0"/>
          </a:p>
          <a:p>
            <a:pPr algn="l"/>
            <a:r>
              <a:rPr lang="fr-FR" sz="2400" dirty="0" smtClean="0"/>
              <a:t>Project of w</a:t>
            </a:r>
            <a:r>
              <a:rPr lang="fr-FR" sz="2400" dirty="0" smtClean="0"/>
              <a:t>orkshop </a:t>
            </a:r>
            <a:r>
              <a:rPr lang="fr-FR" sz="2400" dirty="0" err="1" smtClean="0"/>
              <a:t>organized</a:t>
            </a:r>
            <a:r>
              <a:rPr lang="fr-FR" sz="2400" dirty="0" smtClean="0"/>
              <a:t> by Francesco </a:t>
            </a:r>
            <a:r>
              <a:rPr lang="fr-FR" sz="2400" dirty="0" err="1" smtClean="0"/>
              <a:t>Pappalardi</a:t>
            </a:r>
            <a:r>
              <a:rPr lang="fr-FR" sz="2400" dirty="0" smtClean="0"/>
              <a:t> and Kalyan </a:t>
            </a:r>
            <a:r>
              <a:rPr lang="fr-FR" sz="2400" dirty="0" err="1" smtClean="0"/>
              <a:t>Chakraborty</a:t>
            </a:r>
            <a:r>
              <a:rPr lang="fr-FR" sz="2400" dirty="0" smtClean="0"/>
              <a:t>, </a:t>
            </a:r>
            <a:r>
              <a:rPr lang="fr-FR" sz="2400" dirty="0" err="1" smtClean="0"/>
              <a:t>maybe</a:t>
            </a:r>
            <a:r>
              <a:rPr lang="fr-FR" sz="2400" smtClean="0"/>
              <a:t> in 2012</a:t>
            </a:r>
          </a:p>
          <a:p>
            <a:pPr algn="l"/>
            <a:r>
              <a:rPr lang="fr-FR" sz="2400" dirty="0" smtClean="0"/>
              <a:t>Project of a CIMPA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in TU in 2013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NEPAL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650" y="1219200"/>
            <a:ext cx="9410700" cy="4343400"/>
          </a:xfrm>
        </p:spPr>
        <p:txBody>
          <a:bodyPr/>
          <a:lstStyle/>
          <a:p>
            <a:pPr algn="l"/>
            <a:r>
              <a:rPr lang="fr-FR" dirty="0" smtClean="0"/>
              <a:t> </a:t>
            </a:r>
          </a:p>
          <a:p>
            <a:r>
              <a:rPr lang="en-US" dirty="0" smtClean="0"/>
              <a:t>Visit with </a:t>
            </a:r>
            <a:r>
              <a:rPr lang="en-US" dirty="0" err="1" smtClean="0"/>
              <a:t>Sinnou</a:t>
            </a:r>
            <a:r>
              <a:rPr lang="en-US" smtClean="0"/>
              <a:t> David, </a:t>
            </a:r>
            <a:r>
              <a:rPr lang="en-US" dirty="0" smtClean="0"/>
              <a:t>end of 2009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860" indent="-386860">
              <a:spcBef>
                <a:spcPct val="20000"/>
              </a:spcBef>
            </a:pPr>
            <a:r>
              <a:rPr lang="fr-FR" dirty="0" smtClean="0"/>
              <a:t>BHOUTAN</a:t>
            </a:r>
            <a:endParaRPr lang="fr-F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8425</TotalTime>
  <Words>495</Words>
  <Application>Microsoft Macintosh PowerPoint</Application>
  <PresentationFormat>Format A4 (210 x 297 mm)</PresentationFormat>
  <Paragraphs>80</Paragraphs>
  <Slides>11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IRAK</vt:lpstr>
      <vt:lpstr>IRAK</vt:lpstr>
      <vt:lpstr>IRAK</vt:lpstr>
      <vt:lpstr>IRAK</vt:lpstr>
      <vt:lpstr>IRAN</vt:lpstr>
      <vt:lpstr>PAKISTAN</vt:lpstr>
      <vt:lpstr>NEPAL</vt:lpstr>
      <vt:lpstr>BHOUTAN</vt:lpstr>
      <vt:lpstr>INDE</vt:lpstr>
      <vt:lpstr>FEEDBACK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C5C</dc:creator>
  <cp:lastModifiedBy>Michel Waldschmidt</cp:lastModifiedBy>
  <cp:revision>334</cp:revision>
  <cp:lastPrinted>2011-05-31T06:29:02Z</cp:lastPrinted>
  <dcterms:created xsi:type="dcterms:W3CDTF">2011-06-20T14:25:48Z</dcterms:created>
  <dcterms:modified xsi:type="dcterms:W3CDTF">2011-06-20T14:26:41Z</dcterms:modified>
</cp:coreProperties>
</file>