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32" r:id="rId2"/>
    <p:sldId id="305" r:id="rId3"/>
    <p:sldId id="307" r:id="rId4"/>
    <p:sldId id="312" r:id="rId5"/>
    <p:sldId id="323" r:id="rId6"/>
    <p:sldId id="308" r:id="rId7"/>
    <p:sldId id="304" r:id="rId8"/>
    <p:sldId id="310" r:id="rId9"/>
    <p:sldId id="311" r:id="rId10"/>
    <p:sldId id="309" r:id="rId11"/>
    <p:sldId id="331" r:id="rId12"/>
    <p:sldId id="334" r:id="rId13"/>
    <p:sldId id="340" r:id="rId14"/>
    <p:sldId id="335" r:id="rId15"/>
    <p:sldId id="336" r:id="rId16"/>
    <p:sldId id="337" r:id="rId17"/>
    <p:sldId id="339" r:id="rId18"/>
    <p:sldId id="343" r:id="rId19"/>
    <p:sldId id="327" r:id="rId20"/>
    <p:sldId id="342" r:id="rId21"/>
    <p:sldId id="344" r:id="rId22"/>
    <p:sldId id="347" r:id="rId23"/>
    <p:sldId id="346" r:id="rId24"/>
    <p:sldId id="345" r:id="rId25"/>
    <p:sldId id="321" r:id="rId26"/>
    <p:sldId id="330" r:id="rId27"/>
    <p:sldId id="319" r:id="rId28"/>
    <p:sldId id="306" r:id="rId29"/>
    <p:sldId id="300" r:id="rId30"/>
    <p:sldId id="324" r:id="rId31"/>
    <p:sldId id="256" r:id="rId32"/>
    <p:sldId id="329" r:id="rId33"/>
    <p:sldId id="325" r:id="rId34"/>
    <p:sldId id="316" r:id="rId35"/>
    <p:sldId id="333" r:id="rId36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Rosane Ushirobira" initials="R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4C4C4C"/>
    <a:srgbClr val="000000"/>
    <a:srgbClr val="CCFFFF"/>
    <a:srgbClr val="99FF99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909" autoAdjust="0"/>
    <p:restoredTop sz="94686" autoAdjust="0"/>
  </p:normalViewPr>
  <p:slideViewPr>
    <p:cSldViewPr>
      <p:cViewPr varScale="1">
        <p:scale>
          <a:sx n="109" d="100"/>
          <a:sy n="109" d="100"/>
        </p:scale>
        <p:origin x="-3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commentAuthors" Target="commentAuthors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5BC60-D67C-BD4A-B516-E8BC483CABC8}" type="datetimeFigureOut">
              <a:rPr lang="fr-FR" smtClean="0"/>
              <a:pPr/>
              <a:t>29/07/11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7F670-76E9-1C46-B7BC-5E787D52ED66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5C8263EF-13A1-8641-BA4C-9E26B211E460}" type="datetimeFigureOut">
              <a:rPr lang="fr-FR"/>
              <a:pPr/>
              <a:t>29/07/11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DEDB8732-9A2A-4241-BFD9-4B2F734F3842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1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55CB800-ABC9-9F47-B608-9D1A3ABDD813}" type="slidenum">
              <a:rPr lang="fr-FR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dirty="0" smtClean="0"/>
              <a:t>Mettre à jour (RSR) et traduire en français</a:t>
            </a:r>
            <a:endParaRPr lang="fr-FR" dirty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4DA6C0D-6981-434F-9E99-E6E6D2252C04}" type="slidenum">
              <a:rPr lang="fr-FR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51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55CB800-ABC9-9F47-B608-9D1A3ABDD813}" type="slidenum">
              <a:rPr lang="fr-FR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51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55CB800-ABC9-9F47-B608-9D1A3ABDD813}" type="slidenum">
              <a:rPr lang="fr-FR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premiere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EMA ,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inspiree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 le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EMALCA, va se tenir a Madagascar fin septembre, avec un soutien financier du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cimpa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 l'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auf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(pas encore confirme), du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lirima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 l'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umi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et de la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mathematique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cote d'ivoire.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B8732-9A2A-4241-BFD9-4B2F734F3842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premiere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EMA ,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inspiree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 le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EMALCA, va se tenir a Madagascar fin septembre, avec un soutien financier du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cimpa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 l'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auf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(pas encore confirme), du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lirima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 l'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umi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et de la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mathematique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cote d'ivoire.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B8732-9A2A-4241-BFD9-4B2F734F3842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premiere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EMA ,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inspiree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 le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EMALCA, va se tenir a Madagascar fin septembre, avec un soutien financier du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cimpa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 l'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auf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(pas encore confirme), du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lirima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 l'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umi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et de la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mathematique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cote d'ivoire.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B8732-9A2A-4241-BFD9-4B2F734F3842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premiere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EMA ,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inspiree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 le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EMALCA, va se tenir a Madagascar fin septembre, avec un soutien financier du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cimpa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 l'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auf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(pas encore confirme), du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lirima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 l'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umi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et de la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mathematique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cote d'ivoire.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B8732-9A2A-4241-BFD9-4B2F734F3842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premiere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EMA ,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inspiree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 le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EMALCA, va se tenir a Madagascar fin septembre, avec un soutien financier du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cimpa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 l'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auf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(pas encore confirme), du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lirima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 l'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umi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et de la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mathematique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cote d'ivoire.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B8732-9A2A-4241-BFD9-4B2F734F3842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premiere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EMA ,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inspiree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 le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EMALCA, va se tenir a Madagascar fin septembre, avec un soutien financier du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cimpa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 l'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auf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(pas encore confirme), du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lirima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 l'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umi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et de la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mathematique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cote d'ivoire.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B8732-9A2A-4241-BFD9-4B2F734F3842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B8732-9A2A-4241-BFD9-4B2F734F3842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Director</a:t>
            </a:r>
            <a:r>
              <a:rPr lang="fr-FR" dirty="0" smtClean="0"/>
              <a:t> </a:t>
            </a:r>
            <a:r>
              <a:rPr lang="fr-FR" dirty="0" err="1" smtClean="0"/>
              <a:t>holds</a:t>
            </a:r>
            <a:r>
              <a:rPr lang="fr-FR" dirty="0" smtClean="0"/>
              <a:t> a full time position </a:t>
            </a:r>
            <a:r>
              <a:rPr lang="fr-FR" dirty="0" err="1" smtClean="0"/>
              <a:t>at</a:t>
            </a:r>
            <a:r>
              <a:rPr lang="fr-FR" dirty="0" smtClean="0"/>
              <a:t> the</a:t>
            </a:r>
            <a:r>
              <a:rPr lang="fr-FR" baseline="0" dirty="0" smtClean="0"/>
              <a:t> Université de Nice. </a:t>
            </a:r>
            <a:r>
              <a:rPr lang="fr-FR" baseline="0" dirty="0" err="1" smtClean="0"/>
              <a:t>Colleagues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Scientific</a:t>
            </a:r>
            <a:r>
              <a:rPr lang="fr-FR" baseline="0" dirty="0" smtClean="0"/>
              <a:t> Council, the </a:t>
            </a:r>
            <a:r>
              <a:rPr lang="fr-FR" baseline="0" dirty="0" err="1" smtClean="0"/>
              <a:t>Executive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Board</a:t>
            </a:r>
            <a:r>
              <a:rPr lang="fr-FR" baseline="0" dirty="0" smtClean="0"/>
              <a:t> and the Management team </a:t>
            </a:r>
            <a:r>
              <a:rPr lang="fr-FR" dirty="0" smtClean="0"/>
              <a:t>serve on a </a:t>
            </a:r>
            <a:r>
              <a:rPr lang="fr-FR" dirty="0" err="1" smtClean="0"/>
              <a:t>voluntary</a:t>
            </a:r>
            <a:r>
              <a:rPr lang="fr-FR" dirty="0" smtClean="0"/>
              <a:t> basis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B8732-9A2A-4241-BFD9-4B2F734F3842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228600" y="2743200"/>
            <a:ext cx="8686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Aft>
                <a:spcPts val="1200"/>
              </a:spcAft>
            </a:pPr>
            <a:r>
              <a:rPr lang="fr-FR" sz="19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CENTRE INTERNATIONAL DE MATHÉMATIQUES PURES ET APPLIQUÉES</a:t>
            </a:r>
          </a:p>
          <a:p>
            <a:pPr algn="r">
              <a:spcAft>
                <a:spcPts val="2400"/>
              </a:spcAft>
            </a:pPr>
            <a:r>
              <a:rPr lang="fr-FR" sz="19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INTERNATIONAL CENTER FOR PURE AND APPLIED MATHEMATICS</a:t>
            </a:r>
            <a:endParaRPr lang="fr-FR" sz="1900" b="1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2667000" y="781804"/>
            <a:ext cx="6480000" cy="1588"/>
          </a:xfrm>
          <a:prstGeom prst="line">
            <a:avLst/>
          </a:prstGeom>
          <a:ln w="34925" cap="flat" cmpd="sng" algn="ctr">
            <a:solidFill>
              <a:srgbClr val="008000">
                <a:alpha val="5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 userDrawn="1"/>
        </p:nvSpPr>
        <p:spPr>
          <a:xfrm>
            <a:off x="3188400" y="228600"/>
            <a:ext cx="502920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28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CIMPA</a:t>
            </a:r>
          </a:p>
          <a:p>
            <a:pPr algn="ctr">
              <a:spcAft>
                <a:spcPts val="1200"/>
              </a:spcAft>
            </a:pPr>
            <a:r>
              <a:rPr lang="fr-FR" sz="28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ICPAM</a:t>
            </a:r>
            <a:endParaRPr lang="fr-FR" sz="2800" b="1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pic>
        <p:nvPicPr>
          <p:cNvPr id="9" name="Image 7" descr="MARMESR_3005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269400"/>
            <a:ext cx="2105084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8" descr="unesc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93497" y="5909400"/>
            <a:ext cx="626171" cy="720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Image 11" descr="logo_unice.gif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310914" y="6269400"/>
            <a:ext cx="856901" cy="36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Image 13" descr="gobminis_MCI-e-IN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24030" y="6269400"/>
            <a:ext cx="1313254" cy="360000"/>
          </a:xfrm>
          <a:prstGeom prst="rect">
            <a:avLst/>
          </a:prstGeom>
        </p:spPr>
      </p:pic>
      <p:pic>
        <p:nvPicPr>
          <p:cNvPr id="15" name="Image 14" descr="cnrslogo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94699" y="6269400"/>
            <a:ext cx="360000" cy="36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384" y="304800"/>
            <a:ext cx="1384616" cy="208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r 7"/>
          <p:cNvGrpSpPr/>
          <p:nvPr userDrawn="1"/>
        </p:nvGrpSpPr>
        <p:grpSpPr>
          <a:xfrm>
            <a:off x="228600" y="5943600"/>
            <a:ext cx="7038261" cy="600164"/>
            <a:chOff x="553877" y="5105400"/>
            <a:chExt cx="7038261" cy="600164"/>
          </a:xfrm>
        </p:grpSpPr>
        <p:cxnSp>
          <p:nvCxnSpPr>
            <p:cNvPr id="12" name="Connecteur droit 11"/>
            <p:cNvCxnSpPr/>
            <p:nvPr userDrawn="1"/>
          </p:nvCxnSpPr>
          <p:spPr>
            <a:xfrm>
              <a:off x="581738" y="5404688"/>
              <a:ext cx="7010400" cy="1588"/>
            </a:xfrm>
            <a:prstGeom prst="line">
              <a:avLst/>
            </a:prstGeom>
            <a:ln w="28575" cap="flat" cmpd="sng" algn="ctr">
              <a:solidFill>
                <a:srgbClr val="008000">
                  <a:alpha val="6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 userDrawn="1"/>
          </p:nvSpPr>
          <p:spPr>
            <a:xfrm>
              <a:off x="553877" y="5105400"/>
              <a:ext cx="6468596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fr-F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"/>
                  <a:cs typeface="Helvetica Neue"/>
                </a:rPr>
                <a:t>CENTRE INTERNATIONAL DE MATHÉMATIQUES PURES ET APPLIQUÉES</a:t>
              </a:r>
            </a:p>
            <a:p>
              <a:pPr algn="l">
                <a:spcAft>
                  <a:spcPts val="2400"/>
                </a:spcAft>
              </a:pPr>
              <a:r>
                <a:rPr lang="fr-F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"/>
                  <a:cs typeface="Helvetica Neue"/>
                </a:rPr>
                <a:t>INTERNATIONAL CENTER FOR PURE AND APPLIED MATHEMATICS</a:t>
              </a:r>
              <a:endPara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endParaRPr>
            </a:p>
          </p:txBody>
        </p:sp>
      </p:grpSp>
      <p:sp>
        <p:nvSpPr>
          <p:cNvPr id="14" name="Titre 13"/>
          <p:cNvSpPr>
            <a:spLocks noGrp="1"/>
          </p:cNvSpPr>
          <p:nvPr userDrawn="1">
            <p:ph type="title"/>
          </p:nvPr>
        </p:nvSpPr>
        <p:spPr>
          <a:xfrm>
            <a:off x="228600" y="228600"/>
            <a:ext cx="8686800" cy="6858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 err="1" smtClean="0"/>
              <a:t>Cliquez</a:t>
            </a:r>
            <a:r>
              <a:rPr lang="en-US" noProof="0" dirty="0" smtClean="0"/>
              <a:t> et </a:t>
            </a:r>
            <a:r>
              <a:rPr lang="en-US" noProof="0" dirty="0" err="1" smtClean="0"/>
              <a:t>modifiez</a:t>
            </a:r>
            <a:r>
              <a:rPr lang="en-US" noProof="0" dirty="0" smtClean="0"/>
              <a:t> le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16" name="Espace réservé du contenu 15"/>
          <p:cNvSpPr>
            <a:spLocks noGrp="1"/>
          </p:cNvSpPr>
          <p:nvPr userDrawn="1">
            <p:ph sz="quarter" idx="10" hasCustomPrompt="1"/>
          </p:nvPr>
        </p:nvSpPr>
        <p:spPr>
          <a:xfrm>
            <a:off x="228600" y="1295400"/>
            <a:ext cx="8686800" cy="4495800"/>
          </a:xfrm>
          <a:prstGeom prst="rect">
            <a:avLst/>
          </a:prstGeom>
        </p:spPr>
        <p:txBody>
          <a:bodyPr/>
          <a:lstStyle>
            <a:lvl1pPr marL="0" indent="0" algn="just">
              <a:buFont typeface="Arial"/>
              <a:buNone/>
              <a:defRPr sz="2200">
                <a:solidFill>
                  <a:srgbClr val="000000"/>
                </a:solidFill>
              </a:defRPr>
            </a:lvl1pPr>
            <a:lvl2pPr algn="just"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Cliquez pour modifier les styles du texte du masque (ici un texte super long)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</p:txBody>
      </p:sp>
      <p:cxnSp>
        <p:nvCxnSpPr>
          <p:cNvPr id="23" name="Connecteur droit 11"/>
          <p:cNvCxnSpPr/>
          <p:nvPr userDrawn="1"/>
        </p:nvCxnSpPr>
        <p:spPr>
          <a:xfrm>
            <a:off x="228600" y="914400"/>
            <a:ext cx="8915400" cy="1588"/>
          </a:xfrm>
          <a:prstGeom prst="line">
            <a:avLst/>
          </a:prstGeom>
          <a:ln w="28575" cap="flat" cmpd="sng" algn="ctr">
            <a:solidFill>
              <a:srgbClr val="008000">
                <a:alpha val="6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8600" y="5486400"/>
            <a:ext cx="787790" cy="11879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7"/>
          <p:cNvGrpSpPr/>
          <p:nvPr userDrawn="1"/>
        </p:nvGrpSpPr>
        <p:grpSpPr>
          <a:xfrm>
            <a:off x="228600" y="5943600"/>
            <a:ext cx="7038261" cy="600164"/>
            <a:chOff x="553877" y="5105400"/>
            <a:chExt cx="7038261" cy="600164"/>
          </a:xfrm>
        </p:grpSpPr>
        <p:cxnSp>
          <p:nvCxnSpPr>
            <p:cNvPr id="12" name="Connecteur droit 11"/>
            <p:cNvCxnSpPr/>
            <p:nvPr userDrawn="1"/>
          </p:nvCxnSpPr>
          <p:spPr>
            <a:xfrm>
              <a:off x="581738" y="5404688"/>
              <a:ext cx="7010400" cy="1588"/>
            </a:xfrm>
            <a:prstGeom prst="line">
              <a:avLst/>
            </a:prstGeom>
            <a:ln w="28575" cap="flat" cmpd="sng" algn="ctr">
              <a:solidFill>
                <a:srgbClr val="008000">
                  <a:alpha val="6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 userDrawn="1"/>
          </p:nvSpPr>
          <p:spPr>
            <a:xfrm>
              <a:off x="553877" y="5105400"/>
              <a:ext cx="6468596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fr-F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"/>
                  <a:cs typeface="Helvetica Neue"/>
                </a:rPr>
                <a:t>CENTRE INTERNATIONAL DE MATHÉMATIQUES PURES ET APPLIQUÉES</a:t>
              </a:r>
            </a:p>
            <a:p>
              <a:pPr algn="l">
                <a:spcAft>
                  <a:spcPts val="2400"/>
                </a:spcAft>
              </a:pPr>
              <a:r>
                <a:rPr lang="fr-F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"/>
                  <a:cs typeface="Helvetica Neue"/>
                </a:rPr>
                <a:t>INTERNATIONAL CENTER FOR PURE AND APPLIED MATHEMATICS</a:t>
              </a:r>
              <a:endPara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endParaRPr>
            </a:p>
          </p:txBody>
        </p:sp>
      </p:grp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8600" y="5486400"/>
            <a:ext cx="787790" cy="118799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ts val="5400"/>
        </a:spcAft>
        <a:defRPr sz="3000" b="1" kern="1200">
          <a:solidFill>
            <a:schemeClr val="tx1"/>
          </a:solidFill>
          <a:latin typeface="Helvetica Neue"/>
          <a:ea typeface="+mj-ea"/>
          <a:cs typeface="Helvetica Neu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220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 Neue"/>
          <a:ea typeface="ＭＳ Ｐゴシック" charset="-128"/>
          <a:cs typeface="Helvetica Neue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Helvetica Neue"/>
          <a:ea typeface="ＭＳ Ｐゴシック" charset="-128"/>
          <a:cs typeface="Helvetica Neue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 Neue"/>
          <a:ea typeface="ＭＳ Ｐゴシック" charset="-128"/>
          <a:cs typeface="Helvetica Neue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2000" kern="1200">
          <a:solidFill>
            <a:schemeClr val="tx1"/>
          </a:solidFill>
          <a:latin typeface="Helvetica Neue"/>
          <a:ea typeface="ＭＳ Ｐゴシック" charset="-128"/>
          <a:cs typeface="Helvetica Neue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jussieu.fr/~miw" TargetMode="External"/><Relationship Id="rId4" Type="http://schemas.openxmlformats.org/officeDocument/2006/relationships/hyperlink" Target="http://www.upc.edu/" TargetMode="External"/><Relationship Id="rId5" Type="http://schemas.openxmlformats.org/officeDocument/2006/relationships/hyperlink" Target="http://www.cimpa-icpam.or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rie-Francoise%20Roy%20%3Cmarie-francoise.roy@univ-rennes1.fr%3E" TargetMode="External"/><Relationship Id="rId4" Type="http://schemas.openxmlformats.org/officeDocument/2006/relationships/hyperlink" Target="http://smf.emath.fr/SouscriptionSaleh/" TargetMode="External"/><Relationship Id="rId5" Type="http://schemas.openxmlformats.org/officeDocument/2006/relationships/hyperlink" Target="http://www.cimpa-icpam.org/spip.php?article374" TargetMode="External"/><Relationship Id="rId6" Type="http://schemas.openxmlformats.org/officeDocument/2006/relationships/hyperlink" Target="http://www.cimpa-icpam.org/spip.php?article228" TargetMode="External"/><Relationship Id="rId7" Type="http://schemas.openxmlformats.org/officeDocument/2006/relationships/hyperlink" Target="http://www.cimpa-icpam.org/spip.php?article323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impa-icpam.org/spip.php?rubrique45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africacrypt2011.com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jussieu.fr/~miw" TargetMode="External"/><Relationship Id="rId4" Type="http://schemas.openxmlformats.org/officeDocument/2006/relationships/hyperlink" Target="http://www.upc.edu/" TargetMode="External"/><Relationship Id="rId5" Type="http://schemas.openxmlformats.org/officeDocument/2006/relationships/hyperlink" Target="http://www.cimpa-icpam.or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7"/>
          <p:cNvSpPr txBox="1">
            <a:spLocks/>
          </p:cNvSpPr>
          <p:nvPr/>
        </p:nvSpPr>
        <p:spPr>
          <a:xfrm>
            <a:off x="2476500" y="3657600"/>
            <a:ext cx="4191000" cy="1905000"/>
          </a:xfrm>
          <a:prstGeom prst="rect">
            <a:avLst/>
          </a:prstGeom>
        </p:spPr>
        <p:txBody>
          <a:bodyPr vert="horz"/>
          <a:lstStyle>
            <a:lvl2pPr>
              <a:defRPr lang="fr-FR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ＭＳ Ｐゴシック" charset="-128"/>
                <a:cs typeface="Helvetica Neue"/>
              </a:defRPr>
            </a:lvl2pPr>
          </a:lstStyle>
          <a:p>
            <a:pPr marL="342900" lvl="0" indent="-342900" algn="ctr" eaLnBrk="0" hangingPunct="0">
              <a:spcBef>
                <a:spcPct val="20000"/>
              </a:spcBef>
            </a:pPr>
            <a:r>
              <a:rPr lang="fr-FR" sz="1400" dirty="0" smtClean="0">
                <a:latin typeface="Helvetica Neue"/>
                <a:ea typeface="+mn-ea"/>
                <a:cs typeface="Helvetica Neue"/>
              </a:rPr>
              <a:t>Kinshasa, 29 juillet 2010</a:t>
            </a:r>
          </a:p>
          <a:p>
            <a:pPr marL="342900" lvl="0" indent="-342900" algn="ctr" eaLnBrk="0" hangingPunct="0">
              <a:spcBef>
                <a:spcPct val="20000"/>
              </a:spcBef>
            </a:pPr>
            <a:endParaRPr lang="fr-FR" sz="1400" dirty="0" smtClean="0">
              <a:latin typeface="Helvetica Neue"/>
              <a:ea typeface="+mn-ea"/>
              <a:cs typeface="Helvetica Neue"/>
            </a:endParaRPr>
          </a:p>
          <a:p>
            <a:pPr marL="342900" lvl="0" indent="-342900" algn="ctr" eaLnBrk="0" hangingPunct="0">
              <a:spcBef>
                <a:spcPct val="20000"/>
              </a:spcBef>
            </a:pPr>
            <a:r>
              <a:rPr lang="fr-FR" sz="1400" dirty="0" smtClean="0">
                <a:latin typeface="Helvetica Neue"/>
                <a:ea typeface="+mn-ea"/>
                <a:cs typeface="Helvetica Neue"/>
              </a:rPr>
              <a:t>Michel  </a:t>
            </a:r>
            <a:r>
              <a:rPr lang="fr-FR" sz="1400" dirty="0" smtClean="0"/>
              <a:t>WALDSCHMIDT</a:t>
            </a:r>
            <a:r>
              <a:rPr lang="fr-FR" sz="1400" dirty="0" smtClean="0">
                <a:latin typeface="Helvetica Neue"/>
                <a:ea typeface="+mn-ea"/>
                <a:cs typeface="Helvetica Neue"/>
              </a:rPr>
              <a:t>,</a:t>
            </a:r>
            <a:r>
              <a:rPr lang="fr-FR" sz="1400" i="1" dirty="0" smtClean="0">
                <a:latin typeface="Helvetica Neue"/>
                <a:ea typeface="Helvetica Neue"/>
                <a:cs typeface="Helvetica Neue"/>
              </a:rPr>
              <a:t>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Helvetica Neue"/>
              </a:rPr>
              <a:t>Université de Paris 6</a:t>
            </a:r>
          </a:p>
          <a:p>
            <a:pPr marL="342900" lvl="0" indent="-342900" algn="ctr" eaLnBrk="0" hangingPunct="0">
              <a:spcBef>
                <a:spcPct val="20000"/>
              </a:spcBef>
            </a:pPr>
            <a:r>
              <a:rPr lang="fr-FR" sz="1200" u="sng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http://</a:t>
            </a:r>
            <a:r>
              <a:rPr lang="fr-FR" sz="12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www.math.jussieu.fr/~miw</a:t>
            </a: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+mn-ea"/>
                <a:cs typeface="Helvetica Neue"/>
                <a:hlinkClick r:id="rId3"/>
              </a:rPr>
              <a:t> </a:t>
            </a:r>
            <a:endParaRPr lang="fr-F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 Neue"/>
              <a:ea typeface="+mn-ea"/>
              <a:cs typeface="Helvetica Neue"/>
            </a:endParaRPr>
          </a:p>
          <a:p>
            <a:pPr marL="342900" lvl="0" indent="-342900" algn="ctr" eaLnBrk="0" hangingPunct="0">
              <a:spcBef>
                <a:spcPct val="20000"/>
              </a:spcBef>
            </a:pPr>
            <a:r>
              <a:rPr lang="fr-FR" sz="1400" dirty="0" smtClean="0">
                <a:latin typeface="Helvetica Neue"/>
                <a:cs typeface="Helvetica Neue"/>
              </a:rPr>
              <a:t>Jorge JIMENEZ URROZ,</a:t>
            </a:r>
            <a:r>
              <a:rPr lang="fr-FR" sz="1400" i="1" dirty="0" smtClean="0">
                <a:latin typeface="Helvetica Neue"/>
                <a:ea typeface="Helvetica Neue"/>
                <a:cs typeface="Helvetica Neue"/>
              </a:rPr>
              <a:t>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Université de Barcelone</a:t>
            </a:r>
          </a:p>
          <a:p>
            <a:pPr marL="342900" lvl="0" indent="-342900" algn="ctr" eaLnBrk="0" hangingPunct="0">
              <a:spcBef>
                <a:spcPct val="20000"/>
              </a:spcBef>
            </a:pPr>
            <a:r>
              <a:rPr lang="fr-FR" sz="1200" u="sng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http://</a:t>
            </a:r>
            <a:r>
              <a:rPr lang="fr-FR" sz="12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www.upc.edu</a:t>
            </a:r>
            <a:r>
              <a:rPr lang="fr-FR" sz="1200" u="sng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/</a:t>
            </a:r>
            <a:endParaRPr lang="fr-F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+mn-ea"/>
              <a:cs typeface="Helvetica Neue"/>
            </a:endParaRPr>
          </a:p>
          <a:p>
            <a:pPr marL="342900" lvl="0" indent="-342900" algn="ctr" eaLnBrk="0" hangingPunct="0">
              <a:spcBef>
                <a:spcPct val="20000"/>
              </a:spcBef>
            </a:pP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Helvetica Neue"/>
                <a:hlinkClick r:id="rId5"/>
              </a:rPr>
              <a:t>http://</a:t>
            </a:r>
            <a:r>
              <a:rPr lang="fr-F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Helvetica Neue"/>
                <a:hlinkClick r:id="rId5"/>
              </a:rPr>
              <a:t>www.cimpa-icpam.org</a:t>
            </a:r>
            <a:endParaRPr lang="fr-FR" sz="1400" dirty="0" smtClean="0">
              <a:latin typeface="Helvetica Neue"/>
              <a:ea typeface="+mn-ea"/>
              <a:cs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Autres régions</a:t>
            </a:r>
            <a:endParaRPr lang="fr-FR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1295400"/>
            <a:ext cx="8686800" cy="4648200"/>
          </a:xfrm>
        </p:spPr>
        <p:txBody>
          <a:bodyPr/>
          <a:lstStyle/>
          <a:p>
            <a:r>
              <a:rPr lang="fr-FR" dirty="0" smtClean="0"/>
              <a:t>Singularités : algèbre, géométrie et applications</a:t>
            </a:r>
          </a:p>
          <a:p>
            <a:pPr lvl="1"/>
            <a:r>
              <a:rPr lang="fr-FR" dirty="0" smtClean="0"/>
              <a:t>CIMPA-UNESCO-MICINN-UKRAINE</a:t>
            </a:r>
          </a:p>
          <a:p>
            <a:pPr lvl="1"/>
            <a:r>
              <a:rPr lang="fr-FR" dirty="0" smtClean="0"/>
              <a:t>Kiev, Ukraine, 8-19 août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2012</a:t>
            </a:r>
            <a:endParaRPr lang="fr-FR" dirty="0"/>
          </a:p>
        </p:txBody>
      </p:sp>
      <p:pic>
        <p:nvPicPr>
          <p:cNvPr id="5" name="Image 4" descr="PosterCIMPA2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399" y="0"/>
            <a:ext cx="4183203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dirty="0" smtClean="0">
                <a:solidFill>
                  <a:srgbClr val="800000"/>
                </a:solidFill>
              </a:rPr>
              <a:t>2012 AFRIQUE SUBSAHARIENNE</a:t>
            </a:r>
            <a:endParaRPr lang="fr-FR" sz="3600" dirty="0">
              <a:solidFill>
                <a:srgbClr val="8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0" y="1295400"/>
            <a:ext cx="8686800" cy="4495800"/>
          </a:xfrm>
        </p:spPr>
        <p:txBody>
          <a:bodyPr/>
          <a:lstStyle/>
          <a:p>
            <a:r>
              <a:rPr lang="fr-FR" sz="2000" dirty="0" smtClean="0">
                <a:solidFill>
                  <a:srgbClr val="800000"/>
                </a:solidFill>
              </a:rPr>
              <a:t>Structures Géométriques et Théorie du Contrôle  CIMPA-ICTP-UNESCO-MESR-MICINN-SENEGAL  En commun avec l’ICTP  </a:t>
            </a:r>
            <a:r>
              <a:rPr lang="fr-FR" sz="2000" b="1" dirty="0" smtClean="0">
                <a:solidFill>
                  <a:srgbClr val="800000"/>
                </a:solidFill>
              </a:rPr>
              <a:t>Dakar, Sénégal, 7-18 mai </a:t>
            </a:r>
          </a:p>
          <a:p>
            <a:r>
              <a:rPr lang="fr-FR" sz="2000" dirty="0" smtClean="0">
                <a:solidFill>
                  <a:srgbClr val="800000"/>
                </a:solidFill>
              </a:rPr>
              <a:t> Statistique, environnement et changement climatique  CIMPA-UNESCO-MESR-MICINN-BENIN  </a:t>
            </a:r>
            <a:r>
              <a:rPr lang="fr-FR" sz="2000" b="1" dirty="0" smtClean="0">
                <a:solidFill>
                  <a:srgbClr val="800000"/>
                </a:solidFill>
              </a:rPr>
              <a:t>Cotonou, Bénin, 3-14 septembre </a:t>
            </a:r>
          </a:p>
          <a:p>
            <a:endParaRPr lang="fr-FR" sz="2000" dirty="0" smtClean="0">
              <a:solidFill>
                <a:srgbClr val="800000"/>
              </a:solidFill>
            </a:endParaRPr>
          </a:p>
          <a:p>
            <a:r>
              <a:rPr lang="fr-FR" sz="2000" dirty="0" smtClean="0">
                <a:solidFill>
                  <a:srgbClr val="800000"/>
                </a:solidFill>
              </a:rPr>
              <a:t>Mathématiques discrètes : aspects combinatoires, dynamiques et algorithmiques </a:t>
            </a:r>
          </a:p>
          <a:p>
            <a:r>
              <a:rPr lang="fr-FR" sz="2000" dirty="0" smtClean="0">
                <a:solidFill>
                  <a:srgbClr val="800000"/>
                </a:solidFill>
              </a:rPr>
              <a:t>CIMPA-UNESCO-MESR-MICINN-BURKINA FASO </a:t>
            </a:r>
          </a:p>
          <a:p>
            <a:r>
              <a:rPr lang="fr-FR" sz="2000" b="1" dirty="0" smtClean="0">
                <a:solidFill>
                  <a:srgbClr val="800000"/>
                </a:solidFill>
              </a:rPr>
              <a:t>Bobo-Dioulasso, Burkina Faso, 29 octobre - 9 novembre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 smtClean="0">
                <a:solidFill>
                  <a:srgbClr val="800000"/>
                </a:solidFill>
              </a:rPr>
              <a:t>2012 POURTOUR MEDITERRANEEN</a:t>
            </a:r>
            <a:endParaRPr lang="fr-FR" sz="3200" dirty="0">
              <a:solidFill>
                <a:srgbClr val="8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0" y="1295400"/>
            <a:ext cx="8686800" cy="4495800"/>
          </a:xfrm>
        </p:spPr>
        <p:txBody>
          <a:bodyPr/>
          <a:lstStyle/>
          <a:p>
            <a:r>
              <a:rPr lang="fr-FR" sz="2000" dirty="0" smtClean="0">
                <a:solidFill>
                  <a:srgbClr val="800000"/>
                </a:solidFill>
              </a:rPr>
              <a:t>Géométrie </a:t>
            </a:r>
            <a:r>
              <a:rPr lang="fr-FR" sz="2000" dirty="0" err="1" smtClean="0">
                <a:solidFill>
                  <a:srgbClr val="800000"/>
                </a:solidFill>
              </a:rPr>
              <a:t>sous-riemannienne</a:t>
            </a:r>
            <a:r>
              <a:rPr lang="fr-FR" sz="2000" dirty="0" smtClean="0">
                <a:solidFill>
                  <a:srgbClr val="800000"/>
                </a:solidFill>
              </a:rPr>
              <a:t> </a:t>
            </a:r>
          </a:p>
          <a:p>
            <a:r>
              <a:rPr lang="fr-FR" sz="2000" dirty="0" smtClean="0">
                <a:solidFill>
                  <a:srgbClr val="800000"/>
                </a:solidFill>
              </a:rPr>
              <a:t>CIMPA-UNESCO-MESR-MICINN-LIBAN </a:t>
            </a:r>
          </a:p>
          <a:p>
            <a:r>
              <a:rPr lang="fr-FR" sz="2000" b="1" dirty="0" smtClean="0">
                <a:solidFill>
                  <a:srgbClr val="800000"/>
                </a:solidFill>
              </a:rPr>
              <a:t>Beyrouth, Liban, 30 janvier - 9 février </a:t>
            </a:r>
          </a:p>
          <a:p>
            <a:endParaRPr lang="fr-FR" sz="2000" b="1" dirty="0" smtClean="0">
              <a:solidFill>
                <a:srgbClr val="800000"/>
              </a:solidFill>
            </a:endParaRPr>
          </a:p>
          <a:p>
            <a:r>
              <a:rPr lang="fr-FR" sz="2000" dirty="0" smtClean="0">
                <a:solidFill>
                  <a:srgbClr val="800000"/>
                </a:solidFill>
              </a:rPr>
              <a:t>Equations d’Evolution Non Linéaires et Applications </a:t>
            </a:r>
          </a:p>
          <a:p>
            <a:r>
              <a:rPr lang="fr-FR" sz="2000" dirty="0" smtClean="0">
                <a:solidFill>
                  <a:srgbClr val="800000"/>
                </a:solidFill>
              </a:rPr>
              <a:t>CIMPA-UNESCO-MESR-MICINN-TUNISIE </a:t>
            </a:r>
          </a:p>
          <a:p>
            <a:r>
              <a:rPr lang="fr-FR" sz="2000" b="1" dirty="0" smtClean="0">
                <a:solidFill>
                  <a:srgbClr val="800000"/>
                </a:solidFill>
              </a:rPr>
              <a:t>Hammamet, Tunisie, 22-31 mars </a:t>
            </a:r>
          </a:p>
          <a:p>
            <a:endParaRPr lang="fr-FR" sz="2000" b="1" dirty="0" smtClean="0">
              <a:solidFill>
                <a:srgbClr val="800000"/>
              </a:solidFill>
            </a:endParaRPr>
          </a:p>
          <a:p>
            <a:r>
              <a:rPr lang="fr-FR" sz="2000" dirty="0" err="1" smtClean="0">
                <a:solidFill>
                  <a:srgbClr val="800000"/>
                </a:solidFill>
              </a:rPr>
              <a:t>EpiCasa</a:t>
            </a:r>
            <a:r>
              <a:rPr lang="fr-FR" sz="2000" dirty="0" smtClean="0">
                <a:solidFill>
                  <a:srgbClr val="800000"/>
                </a:solidFill>
              </a:rPr>
              <a:t> – Introduction à l’épidémiologie : modèles et méthodes mathématiques et statistiques </a:t>
            </a:r>
          </a:p>
          <a:p>
            <a:r>
              <a:rPr lang="fr-FR" sz="2000" dirty="0" smtClean="0">
                <a:solidFill>
                  <a:srgbClr val="800000"/>
                </a:solidFill>
              </a:rPr>
              <a:t>CIMPA-UNESCO-MESR-MICINN-MAROC </a:t>
            </a:r>
          </a:p>
          <a:p>
            <a:r>
              <a:rPr lang="fr-FR" sz="2000" b="1" dirty="0" smtClean="0">
                <a:solidFill>
                  <a:srgbClr val="800000"/>
                </a:solidFill>
              </a:rPr>
              <a:t>Casablanca, Maroc, 2-13 avril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 smtClean="0">
                <a:solidFill>
                  <a:srgbClr val="800000"/>
                </a:solidFill>
              </a:rPr>
              <a:t>2012 AMERIQUE LATINE ET CARAIBES</a:t>
            </a:r>
            <a:endParaRPr lang="fr-FR" sz="3200" dirty="0">
              <a:solidFill>
                <a:srgbClr val="8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0" y="1295400"/>
            <a:ext cx="8686800" cy="4495800"/>
          </a:xfrm>
        </p:spPr>
        <p:txBody>
          <a:bodyPr/>
          <a:lstStyle/>
          <a:p>
            <a:r>
              <a:rPr lang="fr-FR" sz="2000" dirty="0" err="1" smtClean="0">
                <a:solidFill>
                  <a:srgbClr val="800000"/>
                </a:solidFill>
              </a:rPr>
              <a:t>Algebraic</a:t>
            </a:r>
            <a:r>
              <a:rPr lang="fr-FR" sz="2000" dirty="0" smtClean="0">
                <a:solidFill>
                  <a:srgbClr val="800000"/>
                </a:solidFill>
              </a:rPr>
              <a:t> Structures, </a:t>
            </a:r>
            <a:r>
              <a:rPr lang="fr-FR" sz="2000" dirty="0" err="1" smtClean="0">
                <a:solidFill>
                  <a:srgbClr val="800000"/>
                </a:solidFill>
              </a:rPr>
              <a:t>their</a:t>
            </a:r>
            <a:r>
              <a:rPr lang="fr-FR" sz="2000" dirty="0" smtClean="0">
                <a:solidFill>
                  <a:srgbClr val="800000"/>
                </a:solidFill>
              </a:rPr>
              <a:t> </a:t>
            </a:r>
            <a:r>
              <a:rPr lang="fr-FR" sz="2000" dirty="0" err="1" smtClean="0">
                <a:solidFill>
                  <a:srgbClr val="800000"/>
                </a:solidFill>
              </a:rPr>
              <a:t>representation</a:t>
            </a:r>
            <a:r>
              <a:rPr lang="fr-FR" sz="2000" dirty="0" smtClean="0">
                <a:solidFill>
                  <a:srgbClr val="800000"/>
                </a:solidFill>
              </a:rPr>
              <a:t> and applications in </a:t>
            </a:r>
            <a:r>
              <a:rPr lang="fr-FR" sz="2000" dirty="0" err="1" smtClean="0">
                <a:solidFill>
                  <a:srgbClr val="800000"/>
                </a:solidFill>
              </a:rPr>
              <a:t>geometry</a:t>
            </a:r>
            <a:r>
              <a:rPr lang="fr-FR" sz="2000" dirty="0" smtClean="0">
                <a:solidFill>
                  <a:srgbClr val="800000"/>
                </a:solidFill>
              </a:rPr>
              <a:t> and </a:t>
            </a:r>
            <a:r>
              <a:rPr lang="fr-FR" sz="2000" dirty="0" err="1" smtClean="0">
                <a:solidFill>
                  <a:srgbClr val="800000"/>
                </a:solidFill>
              </a:rPr>
              <a:t>non-associative</a:t>
            </a:r>
            <a:r>
              <a:rPr lang="fr-FR" sz="2000" dirty="0" smtClean="0">
                <a:solidFill>
                  <a:srgbClr val="800000"/>
                </a:solidFill>
              </a:rPr>
              <a:t> </a:t>
            </a:r>
            <a:r>
              <a:rPr lang="fr-FR" sz="2000" dirty="0" err="1" smtClean="0">
                <a:solidFill>
                  <a:srgbClr val="800000"/>
                </a:solidFill>
              </a:rPr>
              <a:t>models</a:t>
            </a:r>
            <a:endParaRPr lang="fr-FR" sz="2000" dirty="0" smtClean="0">
              <a:solidFill>
                <a:srgbClr val="800000"/>
              </a:solidFill>
            </a:endParaRPr>
          </a:p>
          <a:p>
            <a:r>
              <a:rPr lang="fr-FR" sz="2000" dirty="0" smtClean="0">
                <a:solidFill>
                  <a:srgbClr val="800000"/>
                </a:solidFill>
              </a:rPr>
              <a:t>CIMPA-UNESCO-MESR-MICINN-COLOMBIE </a:t>
            </a:r>
          </a:p>
          <a:p>
            <a:r>
              <a:rPr lang="fr-FR" sz="2000" b="1" dirty="0" smtClean="0">
                <a:solidFill>
                  <a:srgbClr val="800000"/>
                </a:solidFill>
              </a:rPr>
              <a:t>Cartagena de </a:t>
            </a:r>
            <a:r>
              <a:rPr lang="fr-FR" sz="2000" b="1" dirty="0" err="1" smtClean="0">
                <a:solidFill>
                  <a:srgbClr val="800000"/>
                </a:solidFill>
              </a:rPr>
              <a:t>Indias</a:t>
            </a:r>
            <a:r>
              <a:rPr lang="fr-FR" sz="2000" b="1" dirty="0" smtClean="0">
                <a:solidFill>
                  <a:srgbClr val="800000"/>
                </a:solidFill>
              </a:rPr>
              <a:t>, Colombie, 5-16 mars </a:t>
            </a:r>
          </a:p>
          <a:p>
            <a:endParaRPr lang="fr-FR" sz="2000" b="1" dirty="0" smtClean="0">
              <a:solidFill>
                <a:srgbClr val="800000"/>
              </a:solidFill>
            </a:endParaRPr>
          </a:p>
          <a:p>
            <a:r>
              <a:rPr lang="fr-FR" sz="2000" dirty="0" smtClean="0">
                <a:solidFill>
                  <a:srgbClr val="800000"/>
                </a:solidFill>
              </a:rPr>
              <a:t>Modélisation mathématique et simulation numérique pour la propagation d’ondes et l’imagerie </a:t>
            </a:r>
          </a:p>
          <a:p>
            <a:r>
              <a:rPr lang="fr-FR" sz="2000" dirty="0" smtClean="0">
                <a:solidFill>
                  <a:srgbClr val="800000"/>
                </a:solidFill>
              </a:rPr>
              <a:t>CIMPA-UNESCO-MESR-MICINN-VENEZUELA </a:t>
            </a:r>
          </a:p>
          <a:p>
            <a:r>
              <a:rPr lang="fr-FR" sz="2000" b="1" dirty="0" smtClean="0">
                <a:solidFill>
                  <a:srgbClr val="800000"/>
                </a:solidFill>
              </a:rPr>
              <a:t>Caracas, Venezuela, 16-27 avril </a:t>
            </a:r>
          </a:p>
          <a:p>
            <a:endParaRPr lang="fr-FR" sz="2000" dirty="0" smtClean="0">
              <a:solidFill>
                <a:srgbClr val="800000"/>
              </a:solidFill>
            </a:endParaRPr>
          </a:p>
          <a:p>
            <a:r>
              <a:rPr lang="fr-FR" sz="2000" dirty="0" smtClean="0">
                <a:solidFill>
                  <a:srgbClr val="800000"/>
                </a:solidFill>
              </a:rPr>
              <a:t>Galois </a:t>
            </a:r>
            <a:r>
              <a:rPr lang="fr-FR" sz="2000" dirty="0" err="1" smtClean="0">
                <a:solidFill>
                  <a:srgbClr val="800000"/>
                </a:solidFill>
              </a:rPr>
              <a:t>Theory</a:t>
            </a:r>
            <a:r>
              <a:rPr lang="fr-FR" sz="2000" dirty="0" smtClean="0">
                <a:solidFill>
                  <a:srgbClr val="800000"/>
                </a:solidFill>
              </a:rPr>
              <a:t> for </a:t>
            </a:r>
            <a:r>
              <a:rPr lang="fr-FR" sz="2000" dirty="0" err="1" smtClean="0">
                <a:solidFill>
                  <a:srgbClr val="800000"/>
                </a:solidFill>
              </a:rPr>
              <a:t>difference</a:t>
            </a:r>
            <a:r>
              <a:rPr lang="fr-FR" sz="2000" dirty="0" smtClean="0">
                <a:solidFill>
                  <a:srgbClr val="800000"/>
                </a:solidFill>
              </a:rPr>
              <a:t> </a:t>
            </a:r>
            <a:r>
              <a:rPr lang="fr-FR" sz="2000" dirty="0" err="1" smtClean="0">
                <a:solidFill>
                  <a:srgbClr val="800000"/>
                </a:solidFill>
              </a:rPr>
              <a:t>equations</a:t>
            </a:r>
            <a:r>
              <a:rPr lang="fr-FR" sz="2000" dirty="0" smtClean="0">
                <a:solidFill>
                  <a:srgbClr val="800000"/>
                </a:solidFill>
              </a:rPr>
              <a:t> </a:t>
            </a:r>
          </a:p>
          <a:p>
            <a:r>
              <a:rPr lang="fr-FR" sz="2000" dirty="0" smtClean="0">
                <a:solidFill>
                  <a:srgbClr val="800000"/>
                </a:solidFill>
              </a:rPr>
              <a:t>CIMPA-UNESCO-MESR-MICINN-COLOMBIE </a:t>
            </a:r>
          </a:p>
          <a:p>
            <a:r>
              <a:rPr lang="fr-FR" sz="2000" b="1" dirty="0" smtClean="0">
                <a:solidFill>
                  <a:srgbClr val="800000"/>
                </a:solidFill>
              </a:rPr>
              <a:t>Santa Marta, Colombie, 6-17 août </a:t>
            </a:r>
          </a:p>
          <a:p>
            <a:r>
              <a:rPr lang="fr-FR" sz="2000" dirty="0" smtClean="0">
                <a:solidFill>
                  <a:srgbClr val="8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 smtClean="0">
                <a:solidFill>
                  <a:srgbClr val="800000"/>
                </a:solidFill>
              </a:rPr>
              <a:t>2012 AMERIQUE LATINE ET CARAIBES</a:t>
            </a:r>
            <a:endParaRPr lang="fr-FR" sz="3200" dirty="0">
              <a:solidFill>
                <a:srgbClr val="8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0" y="1295400"/>
            <a:ext cx="8686800" cy="4495800"/>
          </a:xfrm>
        </p:spPr>
        <p:txBody>
          <a:bodyPr/>
          <a:lstStyle/>
          <a:p>
            <a:r>
              <a:rPr lang="fr-FR" sz="2000" dirty="0" smtClean="0">
                <a:solidFill>
                  <a:srgbClr val="800000"/>
                </a:solidFill>
              </a:rPr>
              <a:t>Algèbre pour la modélisation de communication sécurisée et fiable (</a:t>
            </a:r>
            <a:r>
              <a:rPr lang="fr-FR" sz="2000" dirty="0" err="1" smtClean="0">
                <a:solidFill>
                  <a:srgbClr val="800000"/>
                </a:solidFill>
              </a:rPr>
              <a:t>ASReCoM</a:t>
            </a:r>
            <a:r>
              <a:rPr lang="fr-FR" sz="2000" dirty="0" smtClean="0">
                <a:solidFill>
                  <a:srgbClr val="800000"/>
                </a:solidFill>
              </a:rPr>
              <a:t>) </a:t>
            </a:r>
          </a:p>
          <a:p>
            <a:r>
              <a:rPr lang="fr-FR" sz="2000" dirty="0" smtClean="0">
                <a:solidFill>
                  <a:srgbClr val="800000"/>
                </a:solidFill>
              </a:rPr>
              <a:t>CIMPA-UNESCO-MESR-MICINN-MEXIQUE </a:t>
            </a:r>
          </a:p>
          <a:p>
            <a:r>
              <a:rPr lang="fr-FR" sz="2000" b="1" dirty="0" smtClean="0">
                <a:solidFill>
                  <a:srgbClr val="800000"/>
                </a:solidFill>
              </a:rPr>
              <a:t>Morelia, Mexique, 1-13 octobre</a:t>
            </a:r>
            <a:r>
              <a:rPr lang="fr-FR" sz="2000" dirty="0" smtClean="0">
                <a:solidFill>
                  <a:srgbClr val="800000"/>
                </a:solidFill>
              </a:rPr>
              <a:t> </a:t>
            </a:r>
          </a:p>
          <a:p>
            <a:endParaRPr lang="fr-FR" sz="2000" dirty="0" smtClean="0">
              <a:solidFill>
                <a:srgbClr val="800000"/>
              </a:solidFill>
            </a:endParaRPr>
          </a:p>
          <a:p>
            <a:r>
              <a:rPr lang="fr-FR" sz="2000" dirty="0" err="1" smtClean="0">
                <a:solidFill>
                  <a:srgbClr val="800000"/>
                </a:solidFill>
              </a:rPr>
              <a:t>Stochastic</a:t>
            </a:r>
            <a:r>
              <a:rPr lang="fr-FR" sz="2000" dirty="0" smtClean="0">
                <a:solidFill>
                  <a:srgbClr val="800000"/>
                </a:solidFill>
              </a:rPr>
              <a:t> </a:t>
            </a:r>
            <a:r>
              <a:rPr lang="fr-FR" sz="2000" dirty="0" err="1" smtClean="0">
                <a:solidFill>
                  <a:srgbClr val="800000"/>
                </a:solidFill>
              </a:rPr>
              <a:t>dynamics</a:t>
            </a:r>
            <a:r>
              <a:rPr lang="fr-FR" sz="2000" dirty="0" smtClean="0">
                <a:solidFill>
                  <a:srgbClr val="800000"/>
                </a:solidFill>
              </a:rPr>
              <a:t> of </a:t>
            </a:r>
            <a:r>
              <a:rPr lang="fr-FR" sz="2000" dirty="0" err="1" smtClean="0">
                <a:solidFill>
                  <a:srgbClr val="800000"/>
                </a:solidFill>
              </a:rPr>
              <a:t>particles</a:t>
            </a:r>
            <a:r>
              <a:rPr lang="fr-FR" sz="2000" dirty="0" smtClean="0">
                <a:solidFill>
                  <a:srgbClr val="800000"/>
                </a:solidFill>
              </a:rPr>
              <a:t> and Networks </a:t>
            </a:r>
          </a:p>
          <a:p>
            <a:r>
              <a:rPr lang="fr-FR" sz="2000" dirty="0" smtClean="0">
                <a:solidFill>
                  <a:srgbClr val="800000"/>
                </a:solidFill>
              </a:rPr>
              <a:t>CIMPA-UNESCO-MESR-MICINN-ARGENTINE </a:t>
            </a:r>
          </a:p>
          <a:p>
            <a:r>
              <a:rPr lang="fr-FR" sz="2000" b="1" dirty="0" smtClean="0">
                <a:solidFill>
                  <a:srgbClr val="800000"/>
                </a:solidFill>
              </a:rPr>
              <a:t>Mar </a:t>
            </a:r>
            <a:r>
              <a:rPr lang="fr-FR" sz="2000" b="1" dirty="0" err="1" smtClean="0">
                <a:solidFill>
                  <a:srgbClr val="800000"/>
                </a:solidFill>
              </a:rPr>
              <a:t>del</a:t>
            </a:r>
            <a:r>
              <a:rPr lang="fr-FR" sz="2000" b="1" dirty="0" smtClean="0">
                <a:solidFill>
                  <a:srgbClr val="800000"/>
                </a:solidFill>
              </a:rPr>
              <a:t> </a:t>
            </a:r>
            <a:r>
              <a:rPr lang="fr-FR" sz="2000" b="1" dirty="0" err="1" smtClean="0">
                <a:solidFill>
                  <a:srgbClr val="800000"/>
                </a:solidFill>
              </a:rPr>
              <a:t>Plata</a:t>
            </a:r>
            <a:r>
              <a:rPr lang="fr-FR" sz="2000" b="1" dirty="0" smtClean="0">
                <a:solidFill>
                  <a:srgbClr val="800000"/>
                </a:solidFill>
              </a:rPr>
              <a:t>, Argentine, 19-30 novembre</a:t>
            </a:r>
            <a:r>
              <a:rPr lang="fr-FR" sz="2000" dirty="0" smtClean="0">
                <a:solidFill>
                  <a:srgbClr val="800000"/>
                </a:solidFill>
              </a:rPr>
              <a:t> </a:t>
            </a:r>
          </a:p>
          <a:p>
            <a:endParaRPr lang="fr-FR" sz="2000" dirty="0" smtClean="0">
              <a:solidFill>
                <a:srgbClr val="800000"/>
              </a:solidFill>
            </a:endParaRPr>
          </a:p>
          <a:p>
            <a:r>
              <a:rPr lang="fr-FR" sz="2000" dirty="0" smtClean="0">
                <a:solidFill>
                  <a:srgbClr val="800000"/>
                </a:solidFill>
              </a:rPr>
              <a:t>Nouvelles tendances dans la recherche en Statistique mathématique </a:t>
            </a:r>
          </a:p>
          <a:p>
            <a:r>
              <a:rPr lang="fr-FR" sz="2000" dirty="0" smtClean="0">
                <a:solidFill>
                  <a:srgbClr val="800000"/>
                </a:solidFill>
              </a:rPr>
              <a:t>CIMPA-UNESCO-MESR-MICINN-URUGUAY </a:t>
            </a:r>
          </a:p>
          <a:p>
            <a:r>
              <a:rPr lang="fr-FR" sz="2000" b="1" dirty="0" err="1" smtClean="0">
                <a:solidFill>
                  <a:srgbClr val="800000"/>
                </a:solidFill>
              </a:rPr>
              <a:t>Punta</a:t>
            </a:r>
            <a:r>
              <a:rPr lang="fr-FR" sz="2000" b="1" dirty="0" smtClean="0">
                <a:solidFill>
                  <a:srgbClr val="800000"/>
                </a:solidFill>
              </a:rPr>
              <a:t> </a:t>
            </a:r>
            <a:r>
              <a:rPr lang="fr-FR" sz="2000" b="1" dirty="0" err="1" smtClean="0">
                <a:solidFill>
                  <a:srgbClr val="800000"/>
                </a:solidFill>
              </a:rPr>
              <a:t>del</a:t>
            </a:r>
            <a:r>
              <a:rPr lang="fr-FR" sz="2000" b="1" dirty="0" smtClean="0">
                <a:solidFill>
                  <a:srgbClr val="800000"/>
                </a:solidFill>
              </a:rPr>
              <a:t> Este, Uruguay, 25 novembre - 8 décembre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 smtClean="0">
                <a:solidFill>
                  <a:srgbClr val="800000"/>
                </a:solidFill>
              </a:rPr>
              <a:t>2012 ASIE DU SUD-EST</a:t>
            </a:r>
            <a:endParaRPr lang="fr-FR" sz="3200" dirty="0">
              <a:solidFill>
                <a:srgbClr val="8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0" y="1295400"/>
            <a:ext cx="8686800" cy="4495800"/>
          </a:xfrm>
        </p:spPr>
        <p:txBody>
          <a:bodyPr/>
          <a:lstStyle/>
          <a:p>
            <a:r>
              <a:rPr lang="fr-FR" sz="2000" dirty="0" smtClean="0">
                <a:solidFill>
                  <a:srgbClr val="800000"/>
                </a:solidFill>
              </a:rPr>
              <a:t>Théorie des graphes, combinatoire et applications </a:t>
            </a:r>
          </a:p>
          <a:p>
            <a:r>
              <a:rPr lang="fr-FR" sz="2000" dirty="0" smtClean="0">
                <a:solidFill>
                  <a:srgbClr val="800000"/>
                </a:solidFill>
              </a:rPr>
              <a:t>CIMPA-UNESCO-MESR-MICINN-LAOS </a:t>
            </a:r>
          </a:p>
          <a:p>
            <a:r>
              <a:rPr lang="fr-FR" sz="2000" b="1" dirty="0" smtClean="0">
                <a:solidFill>
                  <a:srgbClr val="800000"/>
                </a:solidFill>
              </a:rPr>
              <a:t>Vientiane, Laos, 9-21 décembre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 smtClean="0">
                <a:solidFill>
                  <a:srgbClr val="800000"/>
                </a:solidFill>
              </a:rPr>
              <a:t>2012 INDE ET ASIE CENTRALE ET DE L’OUEST</a:t>
            </a:r>
            <a:endParaRPr lang="fr-FR" sz="3200" dirty="0">
              <a:solidFill>
                <a:srgbClr val="8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0" y="1295400"/>
            <a:ext cx="8686800" cy="4495800"/>
          </a:xfrm>
        </p:spPr>
        <p:txBody>
          <a:bodyPr/>
          <a:lstStyle/>
          <a:p>
            <a:endParaRPr lang="fr-FR" sz="2000" dirty="0" smtClean="0">
              <a:solidFill>
                <a:srgbClr val="800000"/>
              </a:solidFill>
            </a:endParaRPr>
          </a:p>
          <a:p>
            <a:r>
              <a:rPr lang="fr-FR" sz="2000" dirty="0" err="1" smtClean="0">
                <a:solidFill>
                  <a:srgbClr val="800000"/>
                </a:solidFill>
              </a:rPr>
              <a:t>Applied</a:t>
            </a:r>
            <a:r>
              <a:rPr lang="fr-FR" sz="2000" dirty="0" smtClean="0">
                <a:solidFill>
                  <a:srgbClr val="800000"/>
                </a:solidFill>
              </a:rPr>
              <a:t> </a:t>
            </a:r>
            <a:r>
              <a:rPr lang="fr-FR" sz="2000" dirty="0" err="1" smtClean="0">
                <a:solidFill>
                  <a:srgbClr val="800000"/>
                </a:solidFill>
              </a:rPr>
              <a:t>Mathematics</a:t>
            </a:r>
            <a:r>
              <a:rPr lang="fr-FR" sz="2000" dirty="0" smtClean="0">
                <a:solidFill>
                  <a:srgbClr val="800000"/>
                </a:solidFill>
              </a:rPr>
              <a:t>, </a:t>
            </a:r>
            <a:r>
              <a:rPr lang="fr-FR" sz="2000" dirty="0" err="1" smtClean="0">
                <a:solidFill>
                  <a:srgbClr val="800000"/>
                </a:solidFill>
              </a:rPr>
              <a:t>Computational</a:t>
            </a:r>
            <a:r>
              <a:rPr lang="fr-FR" sz="2000" dirty="0" smtClean="0">
                <a:solidFill>
                  <a:srgbClr val="800000"/>
                </a:solidFill>
              </a:rPr>
              <a:t> Science and Engineering </a:t>
            </a:r>
          </a:p>
          <a:p>
            <a:r>
              <a:rPr lang="fr-FR" sz="2000" dirty="0" smtClean="0">
                <a:solidFill>
                  <a:srgbClr val="800000"/>
                </a:solidFill>
              </a:rPr>
              <a:t>CIMPA-UNESCO-MESR-MICINN-ARABIE SAOUDITE </a:t>
            </a:r>
          </a:p>
          <a:p>
            <a:r>
              <a:rPr lang="fr-FR" sz="2000" b="1" dirty="0" err="1" smtClean="0">
                <a:solidFill>
                  <a:srgbClr val="800000"/>
                </a:solidFill>
              </a:rPr>
              <a:t>Thuwal</a:t>
            </a:r>
            <a:r>
              <a:rPr lang="fr-FR" sz="2000" b="1" dirty="0" smtClean="0">
                <a:solidFill>
                  <a:srgbClr val="800000"/>
                </a:solidFill>
              </a:rPr>
              <a:t>, Arabie Saoudite, 5-12 janvier </a:t>
            </a:r>
          </a:p>
          <a:p>
            <a:endParaRPr lang="fr-FR" sz="2000" b="1" dirty="0" smtClean="0">
              <a:solidFill>
                <a:srgbClr val="800000"/>
              </a:solidFill>
            </a:endParaRPr>
          </a:p>
          <a:p>
            <a:r>
              <a:rPr lang="fr-FR" sz="2000" dirty="0" smtClean="0">
                <a:solidFill>
                  <a:srgbClr val="800000"/>
                </a:solidFill>
              </a:rPr>
              <a:t>Local </a:t>
            </a:r>
            <a:r>
              <a:rPr lang="fr-FR" sz="2000" dirty="0" err="1" smtClean="0">
                <a:solidFill>
                  <a:srgbClr val="800000"/>
                </a:solidFill>
              </a:rPr>
              <a:t>Analytic</a:t>
            </a:r>
            <a:r>
              <a:rPr lang="fr-FR" sz="2000" dirty="0" smtClean="0">
                <a:solidFill>
                  <a:srgbClr val="800000"/>
                </a:solidFill>
              </a:rPr>
              <a:t> </a:t>
            </a:r>
            <a:r>
              <a:rPr lang="fr-FR" sz="2000" dirty="0" err="1" smtClean="0">
                <a:solidFill>
                  <a:srgbClr val="800000"/>
                </a:solidFill>
              </a:rPr>
              <a:t>Geometry</a:t>
            </a:r>
            <a:r>
              <a:rPr lang="fr-FR" sz="2000" dirty="0" smtClean="0">
                <a:solidFill>
                  <a:srgbClr val="800000"/>
                </a:solidFill>
              </a:rPr>
              <a:t> </a:t>
            </a:r>
          </a:p>
          <a:p>
            <a:r>
              <a:rPr lang="fr-FR" sz="2000" dirty="0" smtClean="0">
                <a:solidFill>
                  <a:srgbClr val="800000"/>
                </a:solidFill>
              </a:rPr>
              <a:t>CIMPA-ICTP-UNESCO-MESR-MICINN-PAKISTAN </a:t>
            </a:r>
          </a:p>
          <a:p>
            <a:r>
              <a:rPr lang="fr-FR" sz="2000" dirty="0" smtClean="0">
                <a:solidFill>
                  <a:srgbClr val="800000"/>
                </a:solidFill>
              </a:rPr>
              <a:t>En commun avec l’ICTP </a:t>
            </a:r>
          </a:p>
          <a:p>
            <a:r>
              <a:rPr lang="fr-FR" sz="2000" b="1" dirty="0" smtClean="0">
                <a:solidFill>
                  <a:srgbClr val="800000"/>
                </a:solidFill>
              </a:rPr>
              <a:t>Lahore, Pakistan, 4-13 février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 activités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600" y="1066800"/>
            <a:ext cx="8686800" cy="4648200"/>
          </a:xfrm>
        </p:spPr>
        <p:txBody>
          <a:bodyPr/>
          <a:lstStyle/>
          <a:p>
            <a:r>
              <a:rPr lang="fr-FR" dirty="0" smtClean="0"/>
              <a:t>MOYEN ORIENT:  </a:t>
            </a:r>
          </a:p>
          <a:p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MA3N 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Mathematical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&amp; Application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Arab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Network)</a:t>
            </a:r>
          </a:p>
          <a:p>
            <a:endParaRPr lang="fr-FR" dirty="0" smtClean="0"/>
          </a:p>
          <a:p>
            <a:r>
              <a:rPr lang="fr-FR" dirty="0" smtClean="0"/>
              <a:t>ASIE DU SUD-EST: </a:t>
            </a:r>
          </a:p>
          <a:p>
            <a:pPr lvl="1"/>
            <a:r>
              <a:rPr lang="fr-FR" dirty="0" err="1" smtClean="0"/>
              <a:t>Cambodia</a:t>
            </a:r>
            <a:r>
              <a:rPr lang="fr-FR" dirty="0" smtClean="0"/>
              <a:t>, Laos, (Master régional) </a:t>
            </a:r>
          </a:p>
          <a:p>
            <a:pPr lvl="1"/>
            <a:r>
              <a:rPr lang="fr-FR" dirty="0" smtClean="0"/>
              <a:t>IMAMIS</a:t>
            </a:r>
          </a:p>
          <a:p>
            <a:pPr lvl="1"/>
            <a:r>
              <a:rPr lang="fr-FR" dirty="0" smtClean="0"/>
              <a:t>SEAMS</a:t>
            </a:r>
          </a:p>
          <a:p>
            <a:endParaRPr lang="fr-FR" dirty="0" smtClean="0"/>
          </a:p>
          <a:p>
            <a:r>
              <a:rPr lang="fr-FR" dirty="0" smtClean="0"/>
              <a:t>AMÉRIQUE DU SUD ET CARAIBES: </a:t>
            </a:r>
          </a:p>
          <a:p>
            <a:pPr lvl="1"/>
            <a:r>
              <a:rPr lang="fr-FR" dirty="0" smtClean="0"/>
              <a:t>UMALCA, EMALCAS </a:t>
            </a:r>
          </a:p>
          <a:p>
            <a:pPr lvl="1"/>
            <a:r>
              <a:rPr lang="fr-FR" dirty="0" smtClean="0"/>
              <a:t>REALMA (Réseau Europe et Amérique Latine en Mathématiques Appliquées)</a:t>
            </a:r>
          </a:p>
          <a:p>
            <a:endParaRPr lang="fr-FR" dirty="0" smtClean="0"/>
          </a:p>
          <a:p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 activités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600" y="1066800"/>
            <a:ext cx="8686800" cy="4648200"/>
          </a:xfrm>
        </p:spPr>
        <p:txBody>
          <a:bodyPr/>
          <a:lstStyle/>
          <a:p>
            <a:r>
              <a:rPr lang="fr-FR" dirty="0" smtClean="0"/>
              <a:t>AFRIQUE:</a:t>
            </a:r>
          </a:p>
          <a:p>
            <a:pPr lvl="1"/>
            <a:r>
              <a:rPr lang="fr-FR" dirty="0" smtClean="0"/>
              <a:t>Chaire UNESCO </a:t>
            </a:r>
            <a:r>
              <a:rPr lang="fr-FR" sz="1800" dirty="0" smtClean="0"/>
              <a:t>(Tunisie)</a:t>
            </a:r>
          </a:p>
          <a:p>
            <a:pPr lvl="1"/>
            <a:endParaRPr lang="fr-FR" sz="1800" dirty="0" smtClean="0"/>
          </a:p>
          <a:p>
            <a:pPr lvl="1"/>
            <a:r>
              <a:rPr lang="fr-FR" dirty="0" smtClean="0"/>
              <a:t>SARIMA </a:t>
            </a:r>
            <a:r>
              <a:rPr lang="fr-FR" sz="1800" dirty="0" smtClean="0"/>
              <a:t>(GIS Soutien aux Activités de Recherche en Informatique et Mathématique en Afrique).</a:t>
            </a:r>
          </a:p>
          <a:p>
            <a:pPr lvl="1"/>
            <a:endParaRPr lang="fr-FR" sz="1800" dirty="0" smtClean="0"/>
          </a:p>
          <a:p>
            <a:pPr lvl="1"/>
            <a:r>
              <a:rPr lang="fr-FR" dirty="0" smtClean="0"/>
              <a:t>CARI </a:t>
            </a:r>
            <a:r>
              <a:rPr lang="fr-FR" sz="1800" dirty="0" smtClean="0"/>
              <a:t>(Conférence Africaine sur la  Recherche en Informatique)</a:t>
            </a:r>
          </a:p>
          <a:p>
            <a:pPr lvl="1"/>
            <a:endParaRPr lang="fr-FR" sz="1800" dirty="0" smtClean="0"/>
          </a:p>
          <a:p>
            <a:pPr lvl="1"/>
            <a:r>
              <a:rPr lang="fr-FR" dirty="0" smtClean="0"/>
              <a:t>WATS </a:t>
            </a:r>
            <a:r>
              <a:rPr lang="fr-FR" sz="1800" dirty="0" smtClean="0"/>
              <a:t>(West </a:t>
            </a:r>
            <a:r>
              <a:rPr lang="fr-FR" sz="1800" dirty="0" err="1" smtClean="0"/>
              <a:t>African</a:t>
            </a:r>
            <a:r>
              <a:rPr lang="fr-FR" sz="1800" dirty="0" smtClean="0"/>
              <a:t> Training </a:t>
            </a:r>
            <a:r>
              <a:rPr lang="fr-FR" sz="1800" dirty="0" err="1" smtClean="0"/>
              <a:t>Schools</a:t>
            </a:r>
            <a:r>
              <a:rPr lang="fr-FR" sz="1800" dirty="0" smtClean="0"/>
              <a:t>)</a:t>
            </a:r>
          </a:p>
          <a:p>
            <a:pPr lvl="1"/>
            <a:endParaRPr lang="fr-FR" sz="1800" dirty="0" smtClean="0"/>
          </a:p>
          <a:p>
            <a:pPr lvl="1"/>
            <a:r>
              <a:rPr lang="fr-FR" dirty="0" smtClean="0"/>
              <a:t>Ecoles </a:t>
            </a:r>
            <a:r>
              <a:rPr lang="fr-FR" dirty="0" smtClean="0"/>
              <a:t>Mathématiques </a:t>
            </a:r>
            <a:r>
              <a:rPr lang="fr-FR" dirty="0" smtClean="0"/>
              <a:t>Africaines (EMA) de l’Union Mathématique Africaine (UMA) - première à </a:t>
            </a:r>
            <a:r>
              <a:rPr lang="fr-FR" sz="1800" dirty="0" smtClean="0"/>
              <a:t>Madagascar (</a:t>
            </a:r>
            <a:r>
              <a:rPr lang="fr-FR" sz="1800" dirty="0" err="1" smtClean="0"/>
              <a:t>Fanja</a:t>
            </a:r>
            <a:r>
              <a:rPr lang="fr-FR" sz="1800" dirty="0" smtClean="0"/>
              <a:t> </a:t>
            </a:r>
            <a:r>
              <a:rPr lang="fr-FR" sz="1800" dirty="0" err="1" smtClean="0"/>
              <a:t>Rakotondrajao</a:t>
            </a:r>
            <a:r>
              <a:rPr lang="fr-FR" sz="1800" dirty="0" smtClean="0"/>
              <a:t>) septembre 2011 (soutien de l’AUF?, LIRIMA, UMI, Société mathématique de Côte d’Ivoire)</a:t>
            </a:r>
          </a:p>
          <a:p>
            <a:endParaRPr lang="fr-FR" dirty="0" smtClean="0"/>
          </a:p>
          <a:p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1219200"/>
            <a:ext cx="8686800" cy="4343400"/>
          </a:xfrm>
        </p:spPr>
        <p:txBody>
          <a:bodyPr/>
          <a:lstStyle/>
          <a:p>
            <a:r>
              <a:rPr lang="en-US" dirty="0" smtClean="0"/>
              <a:t>Le CIMPA a pour mission de </a:t>
            </a:r>
            <a:r>
              <a:rPr lang="en-US" dirty="0" err="1" smtClean="0"/>
              <a:t>promouvoir</a:t>
            </a:r>
            <a:r>
              <a:rPr lang="en-US" dirty="0" smtClean="0"/>
              <a:t> la </a:t>
            </a:r>
            <a:r>
              <a:rPr lang="en-US" dirty="0" err="1" smtClean="0"/>
              <a:t>coopération</a:t>
            </a:r>
            <a:r>
              <a:rPr lang="en-US" dirty="0" smtClean="0"/>
              <a:t> </a:t>
            </a:r>
            <a:r>
              <a:rPr lang="en-US" dirty="0" err="1" smtClean="0"/>
              <a:t>internationale</a:t>
            </a:r>
            <a:r>
              <a:rPr lang="en-US" dirty="0" smtClean="0"/>
              <a:t> au </a:t>
            </a:r>
            <a:r>
              <a:rPr lang="en-US" dirty="0" err="1" smtClean="0"/>
              <a:t>bénéfice</a:t>
            </a:r>
            <a:r>
              <a:rPr lang="en-US" dirty="0" smtClean="0"/>
              <a:t> des pays en </a:t>
            </a:r>
            <a:r>
              <a:rPr lang="en-US" dirty="0" err="1" smtClean="0"/>
              <a:t>développement</a:t>
            </a:r>
            <a:r>
              <a:rPr lang="en-US" dirty="0" smtClean="0"/>
              <a:t>,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l’éducation</a:t>
            </a:r>
            <a:r>
              <a:rPr lang="en-US" dirty="0" smtClean="0"/>
              <a:t> </a:t>
            </a:r>
            <a:r>
              <a:rPr lang="en-US" dirty="0" err="1" smtClean="0"/>
              <a:t>supérieure</a:t>
            </a:r>
            <a:r>
              <a:rPr lang="en-US" dirty="0" smtClean="0"/>
              <a:t> et la </a:t>
            </a:r>
            <a:r>
              <a:rPr lang="en-US" dirty="0" err="1" smtClean="0"/>
              <a:t>recherche</a:t>
            </a:r>
            <a:r>
              <a:rPr lang="en-US" dirty="0" smtClean="0"/>
              <a:t> en </a:t>
            </a:r>
            <a:r>
              <a:rPr lang="en-US" dirty="0" err="1" smtClean="0"/>
              <a:t>mathématique</a:t>
            </a:r>
            <a:r>
              <a:rPr lang="en-US" dirty="0" smtClean="0"/>
              <a:t> et </a:t>
            </a:r>
            <a:r>
              <a:rPr lang="en-US" dirty="0" err="1" smtClean="0"/>
              <a:t>ses</a:t>
            </a:r>
            <a:r>
              <a:rPr lang="en-US" dirty="0" smtClean="0"/>
              <a:t> applications, </a:t>
            </a:r>
            <a:r>
              <a:rPr lang="en-US" dirty="0" err="1" smtClean="0"/>
              <a:t>ainsi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les </a:t>
            </a:r>
            <a:r>
              <a:rPr lang="en-US" dirty="0" err="1" smtClean="0"/>
              <a:t>domaines</a:t>
            </a:r>
            <a:r>
              <a:rPr lang="en-US" dirty="0" smtClean="0"/>
              <a:t> </a:t>
            </a:r>
            <a:r>
              <a:rPr lang="en-US" dirty="0" err="1" smtClean="0"/>
              <a:t>connexes</a:t>
            </a:r>
            <a:r>
              <a:rPr lang="en-US" dirty="0" smtClean="0"/>
              <a:t>. </a:t>
            </a:r>
          </a:p>
          <a:p>
            <a:pPr lvl="1"/>
            <a:r>
              <a:rPr lang="fr-FR" dirty="0" smtClean="0"/>
              <a:t>Pour réaliser cet objectif, le  </a:t>
            </a:r>
            <a:r>
              <a:rPr lang="en-US" dirty="0" smtClean="0"/>
              <a:t>CIMPA</a:t>
            </a:r>
            <a:r>
              <a:rPr lang="fr-FR" dirty="0" smtClean="0"/>
              <a:t>  organise des écoles de recherche, soutient des séminaires et des ateliers, contribue à l’élaboration et au développement de réseaux de chercheurs. </a:t>
            </a:r>
            <a:endParaRPr lang="en-US" dirty="0" smtClean="0"/>
          </a:p>
          <a:p>
            <a:pPr lvl="1"/>
            <a:r>
              <a:rPr lang="fr-FR" dirty="0" smtClean="0"/>
              <a:t>Son action est concentrée là où il y a une nécessité et une volonté de développer les mathématiques, et là où des projets de recherche sont réalisables.  </a:t>
            </a:r>
          </a:p>
          <a:p>
            <a:pPr lvl="1"/>
            <a:r>
              <a:rPr lang="en-US" dirty="0" smtClean="0"/>
              <a:t>Le CIMPA </a:t>
            </a:r>
            <a:r>
              <a:rPr lang="en-US" dirty="0" err="1" smtClean="0"/>
              <a:t>veille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respecter </a:t>
            </a:r>
            <a:r>
              <a:rPr lang="en-US" dirty="0" err="1" smtClean="0"/>
              <a:t>trois</a:t>
            </a:r>
            <a:r>
              <a:rPr lang="en-US" dirty="0" smtClean="0"/>
              <a:t> </a:t>
            </a:r>
            <a:r>
              <a:rPr lang="en-US" dirty="0" err="1" smtClean="0"/>
              <a:t>équilibres</a:t>
            </a:r>
            <a:r>
              <a:rPr lang="en-US" dirty="0" smtClean="0"/>
              <a:t> </a:t>
            </a:r>
            <a:r>
              <a:rPr lang="en-US" dirty="0" err="1" smtClean="0"/>
              <a:t>principaux</a:t>
            </a:r>
            <a:r>
              <a:rPr lang="en-US" dirty="0" smtClean="0"/>
              <a:t>: genre, </a:t>
            </a:r>
            <a:r>
              <a:rPr lang="en-US" dirty="0" err="1" smtClean="0"/>
              <a:t>géographie</a:t>
            </a:r>
            <a:r>
              <a:rPr lang="en-US" dirty="0" smtClean="0"/>
              <a:t>, </a:t>
            </a:r>
            <a:r>
              <a:rPr lang="en-US" dirty="0" err="1" smtClean="0"/>
              <a:t>thèmes</a:t>
            </a:r>
            <a:r>
              <a:rPr lang="en-US" dirty="0" smtClean="0"/>
              <a:t>.  </a:t>
            </a:r>
          </a:p>
          <a:p>
            <a:pPr lvl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mission du CIMPA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66800"/>
          </a:xfrm>
        </p:spPr>
        <p:txBody>
          <a:bodyPr/>
          <a:lstStyle/>
          <a:p>
            <a:r>
              <a:rPr lang="fr-FR" dirty="0" smtClean="0">
                <a:solidFill>
                  <a:srgbClr val="800000"/>
                </a:solidFill>
                <a:hlinkClick r:id="rId2"/>
              </a:rPr>
              <a:t>Accueil du site &gt; Activités par région &gt; Afrique Subsaharienne</a:t>
            </a:r>
            <a:endParaRPr lang="fr-FR" dirty="0">
              <a:solidFill>
                <a:srgbClr val="8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sz="2000" dirty="0" smtClean="0">
                <a:solidFill>
                  <a:srgbClr val="800000"/>
                </a:solidFill>
              </a:rPr>
              <a:t>Rubrique dédiée aux activités subsahariennes. Sous la responsabilité de la responsable scientifique régionale </a:t>
            </a:r>
            <a:r>
              <a:rPr lang="fr-FR" sz="2000" dirty="0" smtClean="0">
                <a:solidFill>
                  <a:srgbClr val="800000"/>
                </a:solidFill>
                <a:hlinkClick r:id="rId3" action="ppaction://hlinkfile"/>
              </a:rPr>
              <a:t>Marie-Françoise Roy</a:t>
            </a:r>
            <a:r>
              <a:rPr lang="fr-FR" sz="2000" dirty="0" smtClean="0">
                <a:solidFill>
                  <a:srgbClr val="800000"/>
                </a:solidFill>
              </a:rPr>
              <a:t>.</a:t>
            </a:r>
          </a:p>
          <a:p>
            <a:endParaRPr lang="fr-FR" sz="2000" dirty="0" smtClean="0">
              <a:solidFill>
                <a:srgbClr val="800000"/>
              </a:solidFill>
            </a:endParaRPr>
          </a:p>
          <a:p>
            <a:r>
              <a:rPr lang="fr-FR" sz="2000" dirty="0" smtClean="0">
                <a:solidFill>
                  <a:srgbClr val="800000"/>
                </a:solidFill>
              </a:rPr>
              <a:t>Signalons enfin que le prix « </a:t>
            </a:r>
            <a:r>
              <a:rPr lang="fr-FR" sz="2000" dirty="0" smtClean="0">
                <a:solidFill>
                  <a:srgbClr val="800000"/>
                </a:solidFill>
                <a:hlinkClick r:id="rId4"/>
              </a:rPr>
              <a:t>Ibni Oumar Mahamat Saleh </a:t>
            </a:r>
            <a:r>
              <a:rPr lang="fr-FR" sz="2000" dirty="0" smtClean="0">
                <a:solidFill>
                  <a:srgbClr val="800000"/>
                </a:solidFill>
              </a:rPr>
              <a:t>» est décerné annuellement par un comité scientifique mis en place par le CIMPA. </a:t>
            </a:r>
          </a:p>
          <a:p>
            <a:r>
              <a:rPr lang="fr-FR" sz="2000" dirty="0" smtClean="0">
                <a:solidFill>
                  <a:srgbClr val="800000"/>
                </a:solidFill>
              </a:rPr>
              <a:t>(</a:t>
            </a:r>
            <a:r>
              <a:rPr lang="fr-FR" sz="2000" dirty="0" smtClean="0">
                <a:solidFill>
                  <a:srgbClr val="800000"/>
                </a:solidFill>
                <a:hlinkClick r:id="rId5"/>
              </a:rPr>
              <a:t>voir appel </a:t>
            </a:r>
            <a:r>
              <a:rPr lang="fr-FR" sz="2000" dirty="0" smtClean="0">
                <a:solidFill>
                  <a:srgbClr val="800000"/>
                </a:solidFill>
                <a:hlinkClick r:id="rId5"/>
              </a:rPr>
              <a:t>2010</a:t>
            </a:r>
            <a:r>
              <a:rPr lang="fr-FR" sz="2000" dirty="0" smtClean="0">
                <a:solidFill>
                  <a:srgbClr val="800000"/>
                </a:solidFill>
              </a:rPr>
              <a:t>)</a:t>
            </a:r>
            <a:endParaRPr lang="fr-FR" sz="2000" dirty="0" smtClean="0">
              <a:solidFill>
                <a:srgbClr val="800000"/>
              </a:solidFill>
            </a:endParaRPr>
          </a:p>
          <a:p>
            <a:endParaRPr lang="fr-FR" sz="2000" dirty="0" smtClean="0">
              <a:solidFill>
                <a:srgbClr val="800000"/>
              </a:solidFill>
            </a:endParaRPr>
          </a:p>
          <a:p>
            <a:r>
              <a:rPr lang="fr-FR" sz="2000" dirty="0" smtClean="0">
                <a:solidFill>
                  <a:srgbClr val="800000"/>
                </a:solidFill>
              </a:rPr>
              <a:t>Présentation générale</a:t>
            </a:r>
          </a:p>
          <a:p>
            <a:r>
              <a:rPr lang="fr-FR" sz="2000" dirty="0" smtClean="0">
                <a:solidFill>
                  <a:srgbClr val="800000"/>
                </a:solidFill>
                <a:hlinkClick r:id="rId6"/>
              </a:rPr>
              <a:t>Lire la suite</a:t>
            </a:r>
            <a:endParaRPr lang="fr-FR" sz="2000" dirty="0" smtClean="0">
              <a:solidFill>
                <a:srgbClr val="800000"/>
              </a:solidFill>
            </a:endParaRPr>
          </a:p>
          <a:p>
            <a:endParaRPr lang="fr-FR" sz="2000" dirty="0" smtClean="0">
              <a:solidFill>
                <a:srgbClr val="800000"/>
              </a:solidFill>
            </a:endParaRPr>
          </a:p>
          <a:p>
            <a:r>
              <a:rPr lang="fr-FR" sz="2000" dirty="0" smtClean="0">
                <a:solidFill>
                  <a:srgbClr val="800000"/>
                </a:solidFill>
              </a:rPr>
              <a:t>Année en cours et prospective</a:t>
            </a:r>
          </a:p>
          <a:p>
            <a:r>
              <a:rPr lang="fr-FR" sz="2000" dirty="0" smtClean="0">
                <a:solidFill>
                  <a:srgbClr val="800000"/>
                </a:solidFill>
                <a:hlinkClick r:id="rId7"/>
              </a:rPr>
              <a:t>Lire la suite</a:t>
            </a:r>
            <a:endParaRPr lang="fr-FR" sz="2000" dirty="0" smtClean="0">
              <a:solidFill>
                <a:srgbClr val="800000"/>
              </a:solidFill>
            </a:endParaRPr>
          </a:p>
          <a:p>
            <a:endParaRPr lang="fr-FR" sz="20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AFRIQUE: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600" y="1066800"/>
            <a:ext cx="8686800" cy="4648200"/>
          </a:xfrm>
        </p:spPr>
        <p:txBody>
          <a:bodyPr/>
          <a:lstStyle/>
          <a:p>
            <a:pPr lvl="1">
              <a:buNone/>
            </a:pPr>
            <a:r>
              <a:rPr lang="fr-FR" dirty="0" smtClean="0"/>
              <a:t>La priorité du CIMPA va au soutien aux jeunes mathématiciens et mathématiciennes de cette zone géographique : </a:t>
            </a:r>
          </a:p>
          <a:p>
            <a:pPr lvl="1"/>
            <a:r>
              <a:rPr lang="fr-FR" dirty="0" smtClean="0"/>
              <a:t> organisation d’écoles CIMPA,  </a:t>
            </a:r>
          </a:p>
          <a:p>
            <a:pPr lvl="1"/>
            <a:r>
              <a:rPr lang="fr-FR" dirty="0" smtClean="0"/>
              <a:t> soutien à l’organisation d’ateliers, </a:t>
            </a:r>
          </a:p>
          <a:p>
            <a:pPr lvl="1"/>
            <a:r>
              <a:rPr lang="fr-FR" dirty="0" smtClean="0"/>
              <a:t> soutien à des enseignements de niveau master, </a:t>
            </a:r>
          </a:p>
          <a:p>
            <a:pPr lvl="1"/>
            <a:r>
              <a:rPr lang="fr-FR" dirty="0" smtClean="0"/>
              <a:t> stages de doctorants. </a:t>
            </a:r>
          </a:p>
          <a:p>
            <a:pPr lvl="1">
              <a:buNone/>
            </a:pPr>
            <a:endParaRPr lang="fr-FR" dirty="0" smtClean="0"/>
          </a:p>
          <a:p>
            <a:pPr lvl="1">
              <a:buNone/>
            </a:pPr>
            <a:r>
              <a:rPr lang="fr-FR" dirty="0" smtClean="0"/>
              <a:t>Il entretient des relations amicales avec l’Union Mathématique Africaine.</a:t>
            </a:r>
          </a:p>
          <a:p>
            <a:pPr lvl="1">
              <a:buNone/>
            </a:pPr>
            <a:endParaRPr lang="fr-FR" dirty="0" smtClean="0"/>
          </a:p>
          <a:p>
            <a:pPr lvl="1">
              <a:buNone/>
            </a:pPr>
            <a:r>
              <a:rPr lang="fr-FR" dirty="0" smtClean="0"/>
              <a:t>Il encourage les activités des réseaux tels que RAGAAD.</a:t>
            </a:r>
          </a:p>
          <a:p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600200"/>
          </a:xfrm>
        </p:spPr>
        <p:txBody>
          <a:bodyPr/>
          <a:lstStyle/>
          <a:p>
            <a:r>
              <a:rPr lang="fr-FR" dirty="0" smtClean="0"/>
              <a:t>Soutien à des ateliers de suivi ou de préparation d’écoles du CIMPA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686800" cy="4191000"/>
          </a:xfrm>
        </p:spPr>
        <p:txBody>
          <a:bodyPr/>
          <a:lstStyle/>
          <a:p>
            <a:r>
              <a:rPr lang="fr-FR" sz="1800" b="1" dirty="0" smtClean="0"/>
              <a:t>Dakar (Sénégal):</a:t>
            </a:r>
            <a:endParaRPr lang="fr-FR" sz="1800" dirty="0" smtClean="0"/>
          </a:p>
          <a:p>
            <a:r>
              <a:rPr lang="fr-FR" sz="1800" dirty="0" smtClean="0"/>
              <a:t>Atelier Statistique </a:t>
            </a:r>
            <a:r>
              <a:rPr lang="fr-FR" sz="1800" dirty="0" err="1" smtClean="0"/>
              <a:t>bayésienne</a:t>
            </a:r>
            <a:r>
              <a:rPr lang="fr-FR" sz="1800" dirty="0" smtClean="0"/>
              <a:t> et génétique des populations : 14-18 février 2011 Responsables : Pape </a:t>
            </a:r>
            <a:r>
              <a:rPr lang="fr-FR" sz="1800" dirty="0" err="1" smtClean="0"/>
              <a:t>Ngom</a:t>
            </a:r>
            <a:r>
              <a:rPr lang="fr-FR" sz="1800" dirty="0" smtClean="0"/>
              <a:t>, LMA, UCAD (Dakar), Etienne </a:t>
            </a:r>
            <a:r>
              <a:rPr lang="fr-FR" sz="1800" dirty="0" err="1" smtClean="0"/>
              <a:t>Pardoux</a:t>
            </a:r>
            <a:r>
              <a:rPr lang="fr-FR" sz="1800" dirty="0" smtClean="0"/>
              <a:t>, LATP, </a:t>
            </a:r>
            <a:r>
              <a:rPr lang="fr-FR" sz="1800" dirty="0" err="1" smtClean="0"/>
              <a:t>Univ</a:t>
            </a:r>
            <a:r>
              <a:rPr lang="fr-FR" sz="1800" dirty="0" smtClean="0"/>
              <a:t>. de Provence (Marseille) </a:t>
            </a:r>
          </a:p>
          <a:p>
            <a:r>
              <a:rPr lang="fr-FR" sz="1800" b="1" dirty="0" smtClean="0"/>
              <a:t>Porto Novo (Bénin):</a:t>
            </a:r>
            <a:endParaRPr lang="fr-FR" sz="1800" dirty="0" smtClean="0"/>
          </a:p>
          <a:p>
            <a:r>
              <a:rPr lang="fr-FR" sz="1800" dirty="0" smtClean="0"/>
              <a:t>Benin Second </a:t>
            </a:r>
            <a:r>
              <a:rPr lang="fr-FR" sz="1800" dirty="0" err="1" smtClean="0"/>
              <a:t>Afro-Brazilian</a:t>
            </a:r>
            <a:r>
              <a:rPr lang="fr-FR" sz="1800" dirty="0" smtClean="0"/>
              <a:t> Meeting of </a:t>
            </a:r>
            <a:r>
              <a:rPr lang="fr-FR" sz="1800" dirty="0" err="1" smtClean="0"/>
              <a:t>physics</a:t>
            </a:r>
            <a:r>
              <a:rPr lang="fr-FR" sz="1800" dirty="0" smtClean="0"/>
              <a:t> and </a:t>
            </a:r>
            <a:r>
              <a:rPr lang="fr-FR" sz="1800" dirty="0" err="1" smtClean="0"/>
              <a:t>mathematics</a:t>
            </a:r>
            <a:r>
              <a:rPr lang="fr-FR" sz="1800" dirty="0" smtClean="0"/>
              <a:t> : 18-31 July 2011. Responsable : </a:t>
            </a:r>
            <a:r>
              <a:rPr lang="fr-FR" sz="1800" dirty="0" err="1" smtClean="0"/>
              <a:t>Joel</a:t>
            </a:r>
            <a:r>
              <a:rPr lang="fr-FR" sz="1800" dirty="0" smtClean="0"/>
              <a:t> Tossa. </a:t>
            </a:r>
          </a:p>
          <a:p>
            <a:r>
              <a:rPr lang="fr-FR" sz="1800" b="1" dirty="0" smtClean="0"/>
              <a:t>Bobo-Dioulasso (Burkina Faso):</a:t>
            </a:r>
          </a:p>
          <a:p>
            <a:r>
              <a:rPr lang="fr-FR" sz="1800" dirty="0" smtClean="0"/>
              <a:t>Atelier de combinatoire à Bobo </a:t>
            </a:r>
            <a:r>
              <a:rPr lang="fr-FR" sz="1800" dirty="0" err="1" smtClean="0"/>
              <a:t>Dioulasso</a:t>
            </a:r>
            <a:r>
              <a:rPr lang="fr-FR" sz="1800" dirty="0" smtClean="0"/>
              <a:t> : du lundi 24 au vendredi 28 octobre 2011. Responsable : Julien </a:t>
            </a:r>
            <a:r>
              <a:rPr lang="fr-FR" sz="1800" dirty="0" err="1" smtClean="0"/>
              <a:t>Cassaigne</a:t>
            </a:r>
            <a:r>
              <a:rPr lang="fr-FR" sz="1800" dirty="0" smtClean="0"/>
              <a:t>. </a:t>
            </a:r>
            <a:endParaRPr lang="fr-FR" sz="1800" b="1" dirty="0" smtClean="0"/>
          </a:p>
          <a:p>
            <a:r>
              <a:rPr lang="fr-FR" sz="1800" b="1" dirty="0" smtClean="0"/>
              <a:t>Bamako (Mali): </a:t>
            </a:r>
          </a:p>
          <a:p>
            <a:r>
              <a:rPr lang="fr-FR" sz="1800" dirty="0" smtClean="0"/>
              <a:t>Séminaire CIEM UNESCO : 19-30 septembre 2011. Responsables : Michèle </a:t>
            </a:r>
            <a:r>
              <a:rPr lang="fr-FR" sz="1800" dirty="0" err="1" smtClean="0"/>
              <a:t>Artigue</a:t>
            </a:r>
            <a:r>
              <a:rPr lang="fr-FR" sz="1800" dirty="0" smtClean="0"/>
              <a:t>, Bill Barton, Denise Grenier, Mamadou Souleymane </a:t>
            </a:r>
            <a:r>
              <a:rPr lang="fr-FR" sz="1800" dirty="0" err="1" smtClean="0"/>
              <a:t>Sangare</a:t>
            </a:r>
            <a:r>
              <a:rPr lang="fr-FR" sz="1800" dirty="0" smtClean="0"/>
              <a:t>. </a:t>
            </a:r>
          </a:p>
          <a:p>
            <a:endParaRPr lang="fr-FR" sz="1800" dirty="0" smtClean="0"/>
          </a:p>
          <a:p>
            <a:pPr lvl="1"/>
            <a:endParaRPr lang="fr-FR" sz="1800" dirty="0" smtClean="0"/>
          </a:p>
          <a:p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90600"/>
          </a:xfrm>
        </p:spPr>
        <p:txBody>
          <a:bodyPr/>
          <a:lstStyle/>
          <a:p>
            <a:r>
              <a:rPr lang="fr-FR" dirty="0" smtClean="0"/>
              <a:t>Autres ateliers mathématiques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600" y="1066800"/>
            <a:ext cx="8686800" cy="4648200"/>
          </a:xfrm>
        </p:spPr>
        <p:txBody>
          <a:bodyPr/>
          <a:lstStyle/>
          <a:p>
            <a:r>
              <a:rPr lang="fr-FR" b="1" dirty="0" smtClean="0"/>
              <a:t>Dakar (Sénégal):</a:t>
            </a:r>
            <a:endParaRPr lang="fr-FR" dirty="0" smtClean="0"/>
          </a:p>
          <a:p>
            <a:r>
              <a:rPr lang="fr-FR" dirty="0" smtClean="0"/>
              <a:t>AfricaCrypt2011 : 4-8 juillet 2011. Responsables : Mamadou </a:t>
            </a:r>
            <a:r>
              <a:rPr lang="fr-FR" dirty="0" err="1" smtClean="0"/>
              <a:t>Sanghare</a:t>
            </a:r>
            <a:r>
              <a:rPr lang="fr-FR" dirty="0" smtClean="0"/>
              <a:t>, </a:t>
            </a:r>
            <a:r>
              <a:rPr lang="fr-FR" dirty="0" err="1" smtClean="0"/>
              <a:t>Djiby</a:t>
            </a:r>
            <a:r>
              <a:rPr lang="fr-FR" dirty="0" smtClean="0"/>
              <a:t> </a:t>
            </a:r>
            <a:r>
              <a:rPr lang="fr-FR" dirty="0" err="1" smtClean="0"/>
              <a:t>Sow</a:t>
            </a:r>
            <a:r>
              <a:rPr lang="fr-FR" dirty="0" smtClean="0"/>
              <a:t>. </a:t>
            </a:r>
          </a:p>
          <a:p>
            <a:r>
              <a:rPr lang="fr-FR" dirty="0" smtClean="0"/>
              <a:t>Site web : </a:t>
            </a:r>
            <a:r>
              <a:rPr lang="fr-FR" dirty="0" smtClean="0">
                <a:hlinkClick r:id="rId3"/>
              </a:rPr>
              <a:t>http://africacrypt2011.com/</a:t>
            </a:r>
            <a:endParaRPr lang="fr-FR" dirty="0" smtClean="0"/>
          </a:p>
          <a:p>
            <a:r>
              <a:rPr lang="fr-FR" dirty="0" smtClean="0"/>
              <a:t> </a:t>
            </a:r>
          </a:p>
          <a:p>
            <a:r>
              <a:rPr lang="fr-FR" b="1" dirty="0" err="1" smtClean="0"/>
              <a:t>Ngaoundere</a:t>
            </a:r>
            <a:r>
              <a:rPr lang="fr-FR" b="1" dirty="0" smtClean="0"/>
              <a:t> (Cameroun):</a:t>
            </a:r>
          </a:p>
          <a:p>
            <a:r>
              <a:rPr lang="fr-FR" dirty="0" err="1" smtClean="0"/>
              <a:t>Epimath</a:t>
            </a:r>
            <a:r>
              <a:rPr lang="fr-FR" dirty="0" smtClean="0"/>
              <a:t> : septembre ou octobre. Responsable : David </a:t>
            </a:r>
            <a:r>
              <a:rPr lang="fr-FR" dirty="0" err="1" smtClean="0"/>
              <a:t>Bekolle</a:t>
            </a:r>
            <a:r>
              <a:rPr lang="fr-FR" dirty="0" smtClean="0"/>
              <a:t>. </a:t>
            </a:r>
          </a:p>
          <a:p>
            <a:r>
              <a:rPr lang="fr-FR" dirty="0" smtClean="0"/>
              <a:t> </a:t>
            </a:r>
          </a:p>
          <a:p>
            <a:r>
              <a:rPr lang="fr-FR" b="1" dirty="0" smtClean="0"/>
              <a:t>Yaoundé (Cameroun):</a:t>
            </a:r>
          </a:p>
          <a:p>
            <a:r>
              <a:rPr lang="fr-FR" dirty="0" smtClean="0"/>
              <a:t>Ecole ICTP de physique théorique : Dynamique non linéaire et des systèmes complexes : 11-22 avril 2011. Responsable : Jean-Pierre </a:t>
            </a:r>
            <a:r>
              <a:rPr lang="fr-FR" dirty="0" err="1" smtClean="0"/>
              <a:t>Nguenang</a:t>
            </a:r>
            <a:r>
              <a:rPr lang="fr-FR" dirty="0" smtClean="0"/>
              <a:t>. </a:t>
            </a:r>
          </a:p>
          <a:p>
            <a:endParaRPr lang="fr-FR" dirty="0" smtClean="0"/>
          </a:p>
          <a:p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90600"/>
          </a:xfrm>
        </p:spPr>
        <p:txBody>
          <a:bodyPr/>
          <a:lstStyle/>
          <a:p>
            <a:r>
              <a:rPr lang="fr-FR" dirty="0" smtClean="0"/>
              <a:t>Soutien à des masters ou formations doctorales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600" y="1066800"/>
            <a:ext cx="8686800" cy="4648200"/>
          </a:xfrm>
        </p:spPr>
        <p:txBody>
          <a:bodyPr/>
          <a:lstStyle/>
          <a:p>
            <a:r>
              <a:rPr lang="fr-FR" dirty="0" smtClean="0"/>
              <a:t> </a:t>
            </a:r>
            <a:r>
              <a:rPr lang="fr-FR" b="1" dirty="0" smtClean="0"/>
              <a:t>Niamey/Marrakech/Dakar</a:t>
            </a:r>
            <a:r>
              <a:rPr lang="fr-FR" dirty="0" smtClean="0"/>
              <a:t>:</a:t>
            </a:r>
          </a:p>
          <a:p>
            <a:r>
              <a:rPr lang="fr-FR" dirty="0" smtClean="0"/>
              <a:t>Formation doctorale Niamey (Niger) : </a:t>
            </a:r>
          </a:p>
          <a:p>
            <a:r>
              <a:rPr lang="fr-FR" dirty="0" smtClean="0"/>
              <a:t>Responsable : </a:t>
            </a:r>
            <a:r>
              <a:rPr lang="fr-FR" dirty="0" err="1" smtClean="0"/>
              <a:t>Issoufou</a:t>
            </a:r>
            <a:r>
              <a:rPr lang="fr-FR" dirty="0" smtClean="0"/>
              <a:t> </a:t>
            </a:r>
            <a:r>
              <a:rPr lang="fr-FR" dirty="0" err="1" smtClean="0"/>
              <a:t>Katambe</a:t>
            </a:r>
            <a:r>
              <a:rPr lang="fr-FR" dirty="0" smtClean="0"/>
              <a:t>. </a:t>
            </a:r>
          </a:p>
          <a:p>
            <a:endParaRPr lang="fr-FR" b="1" dirty="0" smtClean="0"/>
          </a:p>
          <a:p>
            <a:r>
              <a:rPr lang="fr-FR" b="1" dirty="0" smtClean="0"/>
              <a:t>Dakar:</a:t>
            </a:r>
            <a:endParaRPr lang="fr-FR" dirty="0" smtClean="0"/>
          </a:p>
          <a:p>
            <a:r>
              <a:rPr lang="fr-FR" dirty="0" smtClean="0"/>
              <a:t>Formation doctorale Dakar (Sénégal) : </a:t>
            </a:r>
          </a:p>
          <a:p>
            <a:r>
              <a:rPr lang="fr-FR" dirty="0" smtClean="0"/>
              <a:t>Responsables:  Mamadou </a:t>
            </a:r>
            <a:r>
              <a:rPr lang="fr-FR" dirty="0" err="1" smtClean="0"/>
              <a:t>Sanghare</a:t>
            </a:r>
            <a:r>
              <a:rPr lang="fr-FR" dirty="0" smtClean="0"/>
              <a:t>, </a:t>
            </a:r>
            <a:r>
              <a:rPr lang="fr-FR" dirty="0" err="1" smtClean="0"/>
              <a:t>Thiecoumba</a:t>
            </a:r>
            <a:r>
              <a:rPr lang="fr-FR" dirty="0" smtClean="0"/>
              <a:t> Gueye. </a:t>
            </a:r>
            <a:endParaRPr lang="fr-FR" smtClean="0"/>
          </a:p>
          <a:p>
            <a:endParaRPr lang="fr-FR" smtClean="0"/>
          </a:p>
          <a:p>
            <a:r>
              <a:rPr lang="fr-FR" b="1" dirty="0" err="1" smtClean="0"/>
              <a:t>Yaounde</a:t>
            </a:r>
            <a:r>
              <a:rPr lang="fr-FR" b="1" dirty="0" smtClean="0"/>
              <a:t>/Rennes:</a:t>
            </a:r>
            <a:endParaRPr lang="fr-FR" dirty="0" smtClean="0"/>
          </a:p>
          <a:p>
            <a:r>
              <a:rPr lang="fr-FR" dirty="0" smtClean="0"/>
              <a:t>Formation doctorale Yaoundé (Cameroun) </a:t>
            </a:r>
          </a:p>
          <a:p>
            <a:r>
              <a:rPr lang="fr-FR" dirty="0" smtClean="0"/>
              <a:t>Responsables : Marcel Tonga, Sylvain Duquesne.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CIMPA: quelques chiffres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600" y="914400"/>
            <a:ext cx="8686800" cy="5029200"/>
          </a:xfrm>
        </p:spPr>
        <p:txBody>
          <a:bodyPr/>
          <a:lstStyle/>
          <a:p>
            <a:r>
              <a:rPr lang="en-US" dirty="0" smtClean="0"/>
              <a:t>180 </a:t>
            </a:r>
            <a:r>
              <a:rPr lang="en-US" dirty="0" err="1" smtClean="0"/>
              <a:t>écoles</a:t>
            </a:r>
            <a:r>
              <a:rPr lang="en-US" dirty="0" smtClean="0"/>
              <a:t> de </a:t>
            </a:r>
            <a:r>
              <a:rPr lang="en-US" dirty="0" err="1" smtClean="0"/>
              <a:t>recherche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101 participations en </a:t>
            </a:r>
            <a:r>
              <a:rPr lang="en-US" dirty="0" err="1" smtClean="0"/>
              <a:t>éducation</a:t>
            </a:r>
            <a:r>
              <a:rPr lang="en-US" dirty="0" smtClean="0"/>
              <a:t> </a:t>
            </a:r>
            <a:r>
              <a:rPr lang="en-US" dirty="0" err="1" smtClean="0"/>
              <a:t>supérieure</a:t>
            </a:r>
            <a:r>
              <a:rPr lang="en-US" dirty="0" smtClean="0"/>
              <a:t> et </a:t>
            </a:r>
            <a:r>
              <a:rPr lang="en-US" dirty="0" err="1" smtClean="0"/>
              <a:t>réseaux</a:t>
            </a:r>
            <a:r>
              <a:rPr lang="en-US" dirty="0" smtClean="0"/>
              <a:t> de </a:t>
            </a:r>
            <a:r>
              <a:rPr lang="en-US" dirty="0" err="1" smtClean="0"/>
              <a:t>recherche</a:t>
            </a:r>
            <a:r>
              <a:rPr lang="en-US" dirty="0" smtClean="0"/>
              <a:t>  		</a:t>
            </a:r>
            <a:r>
              <a:rPr lang="en-US" sz="1800" dirty="0" smtClean="0">
                <a:solidFill>
                  <a:srgbClr val="4C4C4C"/>
                </a:solidFill>
              </a:rPr>
              <a:t>(</a:t>
            </a:r>
            <a:r>
              <a:rPr lang="en-US" sz="1800" dirty="0" err="1" smtClean="0">
                <a:solidFill>
                  <a:srgbClr val="4C4C4C"/>
                </a:solidFill>
              </a:rPr>
              <a:t>séminaires</a:t>
            </a:r>
            <a:r>
              <a:rPr lang="en-US" sz="1800" dirty="0" smtClean="0">
                <a:solidFill>
                  <a:srgbClr val="4C4C4C"/>
                </a:solidFill>
              </a:rPr>
              <a:t>, ateliers, workshops, </a:t>
            </a:r>
            <a:r>
              <a:rPr lang="en-US" sz="1800" dirty="0" err="1" smtClean="0">
                <a:solidFill>
                  <a:srgbClr val="4C4C4C"/>
                </a:solidFill>
              </a:rPr>
              <a:t>cours</a:t>
            </a:r>
            <a:r>
              <a:rPr lang="en-US" sz="1800" dirty="0" smtClean="0">
                <a:solidFill>
                  <a:srgbClr val="4C4C4C"/>
                </a:solidFill>
              </a:rPr>
              <a:t> de </a:t>
            </a:r>
            <a:r>
              <a:rPr lang="en-US" sz="1800" dirty="0" err="1" smtClean="0">
                <a:solidFill>
                  <a:srgbClr val="4C4C4C"/>
                </a:solidFill>
              </a:rPr>
              <a:t>niveau</a:t>
            </a:r>
            <a:r>
              <a:rPr lang="en-US" sz="1800" dirty="0" smtClean="0">
                <a:solidFill>
                  <a:srgbClr val="4C4C4C"/>
                </a:solidFill>
              </a:rPr>
              <a:t> doctoral ) </a:t>
            </a:r>
          </a:p>
          <a:p>
            <a:endParaRPr lang="en-US" dirty="0" smtClean="0"/>
          </a:p>
          <a:p>
            <a:r>
              <a:rPr lang="en-US" dirty="0" smtClean="0"/>
              <a:t>Pays </a:t>
            </a:r>
          </a:p>
          <a:p>
            <a:pPr lvl="1"/>
            <a:r>
              <a:rPr lang="en-US" dirty="0" smtClean="0"/>
              <a:t>18 en </a:t>
            </a:r>
            <a:r>
              <a:rPr lang="en-US" dirty="0" err="1" smtClean="0"/>
              <a:t>Afrique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11 en </a:t>
            </a:r>
            <a:r>
              <a:rPr lang="en-US" dirty="0" err="1" smtClean="0"/>
              <a:t>Asie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13 en </a:t>
            </a:r>
            <a:r>
              <a:rPr lang="en-US" dirty="0" err="1" smtClean="0"/>
              <a:t>Amérique</a:t>
            </a:r>
            <a:r>
              <a:rPr lang="en-US" dirty="0" smtClean="0"/>
              <a:t> du </a:t>
            </a:r>
            <a:r>
              <a:rPr lang="en-US" dirty="0" err="1" smtClean="0"/>
              <a:t>Sud</a:t>
            </a:r>
            <a:r>
              <a:rPr lang="en-US" dirty="0" smtClean="0"/>
              <a:t> et </a:t>
            </a:r>
            <a:r>
              <a:rPr lang="en-US" dirty="0" err="1" smtClean="0"/>
              <a:t>Caraïbes</a:t>
            </a:r>
            <a:endParaRPr lang="en-US" dirty="0" smtClean="0"/>
          </a:p>
          <a:p>
            <a:pPr lvl="1"/>
            <a:r>
              <a:rPr lang="en-US" dirty="0" smtClean="0"/>
              <a:t>8 au </a:t>
            </a:r>
            <a:r>
              <a:rPr lang="en-US" dirty="0" err="1" smtClean="0"/>
              <a:t>Moyen</a:t>
            </a:r>
            <a:r>
              <a:rPr lang="en-US" dirty="0" smtClean="0"/>
              <a:t> Orient  </a:t>
            </a:r>
          </a:p>
          <a:p>
            <a:pPr lvl="1"/>
            <a:r>
              <a:rPr lang="en-US" dirty="0" smtClean="0"/>
              <a:t>4 en Europe </a:t>
            </a:r>
            <a:r>
              <a:rPr lang="en-US" dirty="0" err="1" smtClean="0"/>
              <a:t>Centrale</a:t>
            </a:r>
            <a:r>
              <a:rPr lang="en-US" dirty="0" smtClean="0"/>
              <a:t> et Europe de </a:t>
            </a:r>
            <a:r>
              <a:rPr lang="en-US" dirty="0" err="1" smtClean="0"/>
              <a:t>l’Est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Plus de </a:t>
            </a:r>
            <a:r>
              <a:rPr lang="en-US" dirty="0" err="1" smtClean="0"/>
              <a:t>dix</a:t>
            </a:r>
            <a:r>
              <a:rPr lang="en-US" dirty="0" smtClean="0"/>
              <a:t> mille </a:t>
            </a:r>
            <a:r>
              <a:rPr lang="en-US" dirty="0" err="1" smtClean="0"/>
              <a:t>jeunes</a:t>
            </a:r>
            <a:r>
              <a:rPr lang="en-US" dirty="0" smtClean="0"/>
              <a:t> </a:t>
            </a:r>
            <a:r>
              <a:rPr lang="en-US" dirty="0" err="1" smtClean="0"/>
              <a:t>mathématiciens</a:t>
            </a:r>
            <a:r>
              <a:rPr lang="en-US" dirty="0" smtClean="0"/>
              <a:t> </a:t>
            </a:r>
          </a:p>
          <a:p>
            <a:r>
              <a:rPr lang="en-US" dirty="0" smtClean="0"/>
              <a:t>700 </a:t>
            </a:r>
            <a:r>
              <a:rPr lang="en-US" dirty="0" err="1" smtClean="0"/>
              <a:t>intervenants</a:t>
            </a:r>
            <a:r>
              <a:rPr lang="en-US" dirty="0" smtClean="0"/>
              <a:t>, </a:t>
            </a:r>
            <a:r>
              <a:rPr lang="en-US" dirty="0" err="1" smtClean="0"/>
              <a:t>dont</a:t>
            </a:r>
            <a:r>
              <a:rPr lang="en-US" dirty="0" smtClean="0"/>
              <a:t> 110 </a:t>
            </a:r>
            <a:r>
              <a:rPr lang="en-US" dirty="0" err="1" smtClean="0"/>
              <a:t>venant</a:t>
            </a:r>
            <a:r>
              <a:rPr lang="en-US" dirty="0" smtClean="0"/>
              <a:t> du </a:t>
            </a:r>
            <a:r>
              <a:rPr lang="en-US" dirty="0" err="1" smtClean="0"/>
              <a:t>Sud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Nombre d’écoles de recherche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600" y="990600"/>
            <a:ext cx="8686800" cy="4800600"/>
          </a:xfrm>
        </p:spPr>
        <p:txBody>
          <a:bodyPr/>
          <a:lstStyle/>
          <a:p>
            <a:r>
              <a:rPr lang="fr-FR" dirty="0" smtClean="0"/>
              <a:t>180 écoles de recherche CIMPA en mathématiques fondamentales ou appliquées et informatique dans 55 pays: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51 écoles  en Afrique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50 écoles en Asie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49 écoles en Amérique Latine et Caraïbes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26 écoles au Moyen Orient 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4 écoles en Europe de l’Est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Histoire du CIMPA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Le CIMPA </a:t>
            </a:r>
            <a:r>
              <a:rPr lang="en-US" dirty="0" err="1" smtClean="0"/>
              <a:t>est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lvl="1"/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organisation</a:t>
            </a:r>
            <a:r>
              <a:rPr lang="en-US" dirty="0" smtClean="0"/>
              <a:t> </a:t>
            </a:r>
            <a:r>
              <a:rPr lang="en-US" dirty="0" err="1" smtClean="0"/>
              <a:t>créée</a:t>
            </a:r>
            <a:r>
              <a:rPr lang="en-US" dirty="0" smtClean="0"/>
              <a:t> en 1978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l’initiative</a:t>
            </a:r>
            <a:r>
              <a:rPr lang="en-US" dirty="0" smtClean="0"/>
              <a:t> de </a:t>
            </a:r>
            <a:r>
              <a:rPr lang="en-US" dirty="0" err="1" smtClean="0"/>
              <a:t>l’UNESCO</a:t>
            </a:r>
            <a:r>
              <a:rPr lang="en-US" dirty="0" smtClean="0"/>
              <a:t> avec un bureau </a:t>
            </a:r>
            <a:r>
              <a:rPr lang="en-US" dirty="0" err="1" smtClean="0"/>
              <a:t>à</a:t>
            </a:r>
            <a:r>
              <a:rPr lang="en-US" dirty="0" smtClean="0"/>
              <a:t> Nice, France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Actuellement</a:t>
            </a:r>
            <a:r>
              <a:rPr lang="en-US" dirty="0" smtClean="0"/>
              <a:t> </a:t>
            </a:r>
            <a:r>
              <a:rPr lang="en-US" dirty="0" err="1" smtClean="0"/>
              <a:t>financé</a:t>
            </a:r>
            <a:r>
              <a:rPr lang="en-US" dirty="0" smtClean="0"/>
              <a:t> par le </a:t>
            </a:r>
            <a:r>
              <a:rPr lang="en-US" dirty="0" err="1" smtClean="0"/>
              <a:t>Ministère</a:t>
            </a:r>
            <a:r>
              <a:rPr lang="en-US" dirty="0" smtClean="0"/>
              <a:t> de </a:t>
            </a:r>
            <a:r>
              <a:rPr lang="en-US" dirty="0" err="1" smtClean="0"/>
              <a:t>l’Enseignement</a:t>
            </a:r>
            <a:r>
              <a:rPr lang="en-US" dirty="0" smtClean="0"/>
              <a:t> </a:t>
            </a:r>
            <a:r>
              <a:rPr lang="en-US" dirty="0" err="1" smtClean="0"/>
              <a:t>Supérieur</a:t>
            </a:r>
            <a:r>
              <a:rPr lang="en-US" dirty="0" smtClean="0"/>
              <a:t> et de la </a:t>
            </a:r>
            <a:r>
              <a:rPr lang="en-US" dirty="0" err="1" smtClean="0"/>
              <a:t>Recherche</a:t>
            </a:r>
            <a:r>
              <a:rPr lang="en-US" dirty="0" smtClean="0"/>
              <a:t> (France), </a:t>
            </a:r>
            <a:r>
              <a:rPr lang="en-US" dirty="0" err="1" smtClean="0"/>
              <a:t>l’Université</a:t>
            </a:r>
            <a:r>
              <a:rPr lang="en-US" dirty="0" smtClean="0"/>
              <a:t> de Nice-Sophia </a:t>
            </a:r>
            <a:r>
              <a:rPr lang="en-US" dirty="0" err="1" smtClean="0"/>
              <a:t>Antipolis</a:t>
            </a:r>
            <a:r>
              <a:rPr lang="en-US" dirty="0" smtClean="0"/>
              <a:t> (France), le </a:t>
            </a:r>
            <a:r>
              <a:rPr lang="en-US" dirty="0" err="1" smtClean="0"/>
              <a:t>Ministerio</a:t>
            </a:r>
            <a:r>
              <a:rPr lang="en-US" dirty="0" smtClean="0"/>
              <a:t> de </a:t>
            </a:r>
            <a:r>
              <a:rPr lang="en-US" dirty="0" err="1" smtClean="0"/>
              <a:t>Ciencia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Innovación</a:t>
            </a:r>
            <a:r>
              <a:rPr lang="en-US" dirty="0" smtClean="0"/>
              <a:t> MICINN (</a:t>
            </a:r>
            <a:r>
              <a:rPr lang="en-US" dirty="0" err="1" smtClean="0"/>
              <a:t>Espagne</a:t>
            </a:r>
            <a:r>
              <a:rPr lang="en-US" dirty="0" smtClean="0"/>
              <a:t>) et le Centre National de la </a:t>
            </a:r>
            <a:r>
              <a:rPr lang="en-US" dirty="0" err="1" smtClean="0"/>
              <a:t>Recherche</a:t>
            </a:r>
            <a:r>
              <a:rPr lang="en-US" dirty="0" smtClean="0"/>
              <a:t> </a:t>
            </a:r>
            <a:r>
              <a:rPr lang="en-US" dirty="0" err="1" smtClean="0"/>
              <a:t>Scientifique</a:t>
            </a:r>
            <a:r>
              <a:rPr lang="en-US" dirty="0" smtClean="0"/>
              <a:t> CNRS (France)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Organisation du CIMPA 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990600"/>
            <a:ext cx="8686800" cy="4724400"/>
          </a:xfrm>
        </p:spPr>
        <p:txBody>
          <a:bodyPr/>
          <a:lstStyle/>
          <a:p>
            <a:r>
              <a:rPr lang="en-US" dirty="0" smtClean="0"/>
              <a:t>CIMPA </a:t>
            </a:r>
            <a:r>
              <a:rPr lang="en-US" dirty="0" err="1" smtClean="0"/>
              <a:t>est</a:t>
            </a:r>
            <a:r>
              <a:rPr lang="en-US" dirty="0" smtClean="0"/>
              <a:t> un centre de </a:t>
            </a:r>
            <a:r>
              <a:rPr lang="en-US" dirty="0" err="1" smtClean="0"/>
              <a:t>catégorie</a:t>
            </a:r>
            <a:r>
              <a:rPr lang="en-US" dirty="0" smtClean="0"/>
              <a:t> 2 de </a:t>
            </a:r>
            <a:r>
              <a:rPr lang="en-US" dirty="0" err="1" smtClean="0"/>
              <a:t>l’UNESCO</a:t>
            </a:r>
            <a:r>
              <a:rPr lang="en-US" dirty="0" smtClean="0"/>
              <a:t> </a:t>
            </a:r>
            <a:r>
              <a:rPr lang="en-US" dirty="0" err="1" smtClean="0"/>
              <a:t>depuis</a:t>
            </a:r>
            <a:r>
              <a:rPr lang="en-US" dirty="0" smtClean="0"/>
              <a:t> 20 </a:t>
            </a:r>
            <a:r>
              <a:rPr lang="en-US" dirty="0" err="1" smtClean="0"/>
              <a:t>ans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Avec des </a:t>
            </a:r>
            <a:r>
              <a:rPr lang="en-US" dirty="0" err="1" smtClean="0"/>
              <a:t>membres</a:t>
            </a:r>
            <a:r>
              <a:rPr lang="en-US" dirty="0" smtClean="0"/>
              <a:t> permanents </a:t>
            </a:r>
            <a:r>
              <a:rPr lang="en-US" dirty="0" err="1" smtClean="0"/>
              <a:t>institutionnels</a:t>
            </a:r>
            <a:r>
              <a:rPr lang="en-US" dirty="0" smtClean="0"/>
              <a:t> (UNESCO, </a:t>
            </a:r>
            <a:r>
              <a:rPr lang="en-US" dirty="0" err="1" smtClean="0"/>
              <a:t>Ministères</a:t>
            </a:r>
            <a:r>
              <a:rPr lang="en-US" dirty="0" smtClean="0"/>
              <a:t> </a:t>
            </a:r>
            <a:r>
              <a:rPr lang="en-US" dirty="0" err="1" smtClean="0"/>
              <a:t>français</a:t>
            </a:r>
            <a:r>
              <a:rPr lang="en-US" dirty="0" smtClean="0"/>
              <a:t>, </a:t>
            </a:r>
            <a:r>
              <a:rPr lang="fr-FR" dirty="0" smtClean="0"/>
              <a:t>MICINN,</a:t>
            </a:r>
            <a:r>
              <a:rPr lang="en-US" dirty="0" smtClean="0"/>
              <a:t> </a:t>
            </a:r>
            <a:r>
              <a:rPr lang="en-US" dirty="0" err="1" smtClean="0"/>
              <a:t>Université</a:t>
            </a:r>
            <a:r>
              <a:rPr lang="en-US" dirty="0" smtClean="0"/>
              <a:t> de Nice) au </a:t>
            </a:r>
            <a:r>
              <a:rPr lang="en-US" dirty="0" err="1" smtClean="0"/>
              <a:t>Conseil</a:t>
            </a:r>
            <a:r>
              <a:rPr lang="en-US" dirty="0" smtClean="0"/>
              <a:t> </a:t>
            </a:r>
            <a:r>
              <a:rPr lang="en-US" dirty="0" err="1" smtClean="0"/>
              <a:t>d’Administration</a:t>
            </a:r>
            <a:r>
              <a:rPr lang="en-US" dirty="0" smtClean="0"/>
              <a:t>, qui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élu</a:t>
            </a:r>
            <a:r>
              <a:rPr lang="en-US" dirty="0" smtClean="0"/>
              <a:t> pour 4 </a:t>
            </a:r>
            <a:r>
              <a:rPr lang="en-US" dirty="0" err="1" smtClean="0"/>
              <a:t>ans</a:t>
            </a:r>
            <a:r>
              <a:rPr lang="en-US" dirty="0" smtClean="0"/>
              <a:t> par </a:t>
            </a:r>
            <a:r>
              <a:rPr lang="en-US" dirty="0" err="1" smtClean="0"/>
              <a:t>l’Assemblée</a:t>
            </a:r>
            <a:r>
              <a:rPr lang="en-US" dirty="0" smtClean="0"/>
              <a:t> </a:t>
            </a:r>
            <a:r>
              <a:rPr lang="en-US" dirty="0" err="1" smtClean="0"/>
              <a:t>Générale</a:t>
            </a:r>
            <a:r>
              <a:rPr lang="en-US" dirty="0" smtClean="0"/>
              <a:t> 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Avec un </a:t>
            </a:r>
            <a:r>
              <a:rPr lang="en-US" dirty="0" err="1" smtClean="0"/>
              <a:t>Conseil</a:t>
            </a:r>
            <a:r>
              <a:rPr lang="en-US" dirty="0" smtClean="0"/>
              <a:t> </a:t>
            </a:r>
            <a:r>
              <a:rPr lang="en-US" dirty="0" err="1" smtClean="0"/>
              <a:t>Scientifique</a:t>
            </a:r>
            <a:r>
              <a:rPr lang="en-US" dirty="0" smtClean="0"/>
              <a:t> international et un </a:t>
            </a:r>
            <a:r>
              <a:rPr lang="en-US" dirty="0" err="1" smtClean="0"/>
              <a:t>Comité</a:t>
            </a:r>
            <a:r>
              <a:rPr lang="en-US" dirty="0" smtClean="0"/>
              <a:t> de </a:t>
            </a:r>
            <a:r>
              <a:rPr lang="en-US" dirty="0" err="1" smtClean="0"/>
              <a:t>Pilotage</a:t>
            </a:r>
            <a:r>
              <a:rPr lang="en-US" dirty="0" smtClean="0"/>
              <a:t> et </a:t>
            </a:r>
            <a:r>
              <a:rPr lang="en-US" dirty="0" err="1" smtClean="0"/>
              <a:t>d’Orientation</a:t>
            </a:r>
            <a:r>
              <a:rPr lang="en-US" dirty="0" smtClean="0"/>
              <a:t> 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Avec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équipe</a:t>
            </a:r>
            <a:r>
              <a:rPr lang="en-US" dirty="0" smtClean="0"/>
              <a:t> de direction </a:t>
            </a:r>
            <a:r>
              <a:rPr lang="en-US" dirty="0" err="1" smtClean="0"/>
              <a:t>composée</a:t>
            </a:r>
            <a:r>
              <a:rPr lang="en-US" dirty="0" smtClean="0"/>
              <a:t> du </a:t>
            </a:r>
            <a:r>
              <a:rPr lang="en-US" dirty="0" err="1" smtClean="0"/>
              <a:t>Directeur</a:t>
            </a:r>
            <a:r>
              <a:rPr lang="en-US" dirty="0" smtClean="0"/>
              <a:t>, des </a:t>
            </a:r>
            <a:r>
              <a:rPr lang="en-US" dirty="0" err="1" smtClean="0"/>
              <a:t>cinq</a:t>
            </a:r>
            <a:r>
              <a:rPr lang="en-US" dirty="0" smtClean="0"/>
              <a:t> </a:t>
            </a:r>
            <a:r>
              <a:rPr lang="en-US" dirty="0" err="1" smtClean="0"/>
              <a:t>Responsables</a:t>
            </a:r>
            <a:r>
              <a:rPr lang="en-US" dirty="0" smtClean="0"/>
              <a:t> </a:t>
            </a:r>
            <a:r>
              <a:rPr lang="en-US" dirty="0" err="1" smtClean="0"/>
              <a:t>Scientifiques</a:t>
            </a:r>
            <a:r>
              <a:rPr lang="en-US" dirty="0" smtClean="0"/>
              <a:t> </a:t>
            </a:r>
            <a:r>
              <a:rPr lang="en-US" dirty="0" err="1" smtClean="0"/>
              <a:t>Régionaux</a:t>
            </a:r>
            <a:r>
              <a:rPr lang="en-US" dirty="0" smtClean="0"/>
              <a:t> et de la </a:t>
            </a:r>
            <a:r>
              <a:rPr lang="en-US" dirty="0" err="1" smtClean="0"/>
              <a:t>responsable</a:t>
            </a:r>
            <a:r>
              <a:rPr lang="en-US" dirty="0" smtClean="0"/>
              <a:t> de la communication. 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rgaCIMPA1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7200" y="0"/>
            <a:ext cx="9144000" cy="6461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Écoles</a:t>
            </a:r>
            <a:r>
              <a:rPr lang="en-US" dirty="0" smtClean="0"/>
              <a:t> de </a:t>
            </a:r>
            <a:r>
              <a:rPr lang="en-US" dirty="0" err="1" smtClean="0"/>
              <a:t>recherche</a:t>
            </a:r>
            <a:r>
              <a:rPr lang="en-US" dirty="0" smtClean="0"/>
              <a:t> CIMPA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990600"/>
            <a:ext cx="8686800" cy="472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appel</a:t>
            </a:r>
            <a:r>
              <a:rPr lang="en-US" dirty="0" smtClean="0"/>
              <a:t> </a:t>
            </a:r>
            <a:r>
              <a:rPr lang="en-US" dirty="0" err="1" smtClean="0"/>
              <a:t>d’offre</a:t>
            </a:r>
            <a:r>
              <a:rPr lang="en-US" dirty="0" smtClean="0"/>
              <a:t> a lieu </a:t>
            </a:r>
            <a:r>
              <a:rPr lang="en-US" dirty="0" err="1" smtClean="0"/>
              <a:t>chaque</a:t>
            </a:r>
            <a:r>
              <a:rPr lang="en-US" dirty="0" smtClean="0"/>
              <a:t> </a:t>
            </a:r>
            <a:r>
              <a:rPr lang="en-US" dirty="0" err="1" smtClean="0"/>
              <a:t>année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Les propositions pour </a:t>
            </a:r>
            <a:r>
              <a:rPr lang="en-US" dirty="0" err="1" smtClean="0"/>
              <a:t>organiser</a:t>
            </a:r>
            <a:r>
              <a:rPr lang="en-US" dirty="0" smtClean="0"/>
              <a:t> des </a:t>
            </a:r>
            <a:r>
              <a:rPr lang="en-US" dirty="0" err="1" smtClean="0"/>
              <a:t>écoles</a:t>
            </a:r>
            <a:r>
              <a:rPr lang="en-US" dirty="0" smtClean="0"/>
              <a:t> de </a:t>
            </a:r>
            <a:r>
              <a:rPr lang="en-US" dirty="0" err="1" smtClean="0"/>
              <a:t>recherche</a:t>
            </a:r>
            <a:r>
              <a:rPr lang="en-US" dirty="0" smtClean="0"/>
              <a:t> de </a:t>
            </a:r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semaines</a:t>
            </a:r>
            <a:r>
              <a:rPr lang="en-US" dirty="0" smtClean="0"/>
              <a:t> </a:t>
            </a:r>
            <a:r>
              <a:rPr lang="en-US" dirty="0" err="1" smtClean="0"/>
              <a:t>viennent</a:t>
            </a:r>
            <a:r>
              <a:rPr lang="en-US" dirty="0" smtClean="0"/>
              <a:t> de </a:t>
            </a:r>
            <a:r>
              <a:rPr lang="en-US" dirty="0" err="1" smtClean="0"/>
              <a:t>tous</a:t>
            </a:r>
            <a:r>
              <a:rPr lang="en-US" dirty="0" smtClean="0"/>
              <a:t> les pays, </a:t>
            </a:r>
            <a:r>
              <a:rPr lang="en-US" dirty="0" err="1" smtClean="0"/>
              <a:t>certains</a:t>
            </a:r>
            <a:r>
              <a:rPr lang="en-US" dirty="0" smtClean="0"/>
              <a:t> </a:t>
            </a:r>
            <a:r>
              <a:rPr lang="en-US" dirty="0" err="1" smtClean="0"/>
              <a:t>projets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suscités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l’initiative</a:t>
            </a:r>
            <a:r>
              <a:rPr lang="en-US" dirty="0" smtClean="0"/>
              <a:t> de </a:t>
            </a:r>
            <a:r>
              <a:rPr lang="en-US" dirty="0" err="1" smtClean="0"/>
              <a:t>membres</a:t>
            </a:r>
            <a:r>
              <a:rPr lang="en-US" dirty="0" smtClean="0"/>
              <a:t> du CIMPA</a:t>
            </a:r>
          </a:p>
          <a:p>
            <a:pPr lvl="1"/>
            <a:r>
              <a:rPr lang="en-US" dirty="0" smtClean="0"/>
              <a:t>Le </a:t>
            </a:r>
            <a:r>
              <a:rPr lang="en-US" i="1" dirty="0" err="1" smtClean="0"/>
              <a:t>conseil</a:t>
            </a:r>
            <a:r>
              <a:rPr lang="en-US" i="1" dirty="0" smtClean="0"/>
              <a:t> </a:t>
            </a:r>
            <a:r>
              <a:rPr lang="en-US" i="1" dirty="0" err="1" smtClean="0"/>
              <a:t>scientifique</a:t>
            </a:r>
            <a:r>
              <a:rPr lang="en-US" i="1" dirty="0" smtClean="0"/>
              <a:t> </a:t>
            </a:r>
            <a:r>
              <a:rPr lang="en-US" dirty="0" err="1" smtClean="0"/>
              <a:t>puis</a:t>
            </a:r>
            <a:r>
              <a:rPr lang="en-US" dirty="0" smtClean="0"/>
              <a:t> le </a:t>
            </a:r>
            <a:r>
              <a:rPr lang="en-US" i="1" dirty="0" err="1" smtClean="0"/>
              <a:t>conseil</a:t>
            </a:r>
            <a:r>
              <a:rPr lang="en-US" i="1" dirty="0" smtClean="0"/>
              <a:t> </a:t>
            </a:r>
            <a:r>
              <a:rPr lang="en-US" i="1" dirty="0" err="1" smtClean="0"/>
              <a:t>d’orientation</a:t>
            </a:r>
            <a:r>
              <a:rPr lang="en-US" i="1" dirty="0" smtClean="0"/>
              <a:t> et de </a:t>
            </a:r>
            <a:r>
              <a:rPr lang="en-US" i="1" dirty="0" err="1" smtClean="0"/>
              <a:t>pilotage</a:t>
            </a:r>
            <a:r>
              <a:rPr lang="en-US" i="1" dirty="0" smtClean="0"/>
              <a:t> </a:t>
            </a:r>
            <a:r>
              <a:rPr lang="en-US" dirty="0" err="1" smtClean="0"/>
              <a:t>sélectionnent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quinzaine</a:t>
            </a:r>
            <a:r>
              <a:rPr lang="en-US" dirty="0" smtClean="0"/>
              <a:t> de </a:t>
            </a:r>
            <a:r>
              <a:rPr lang="en-US" dirty="0" err="1" smtClean="0"/>
              <a:t>projets</a:t>
            </a:r>
            <a:r>
              <a:rPr lang="en-US" dirty="0" smtClean="0"/>
              <a:t> </a:t>
            </a:r>
            <a:r>
              <a:rPr lang="en-US" dirty="0" err="1" smtClean="0"/>
              <a:t>chaque</a:t>
            </a:r>
            <a:r>
              <a:rPr lang="en-US" dirty="0" smtClean="0"/>
              <a:t> </a:t>
            </a:r>
            <a:r>
              <a:rPr lang="en-US" dirty="0" err="1" smtClean="0"/>
              <a:t>année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Les </a:t>
            </a:r>
            <a:r>
              <a:rPr lang="en-US" dirty="0" err="1" smtClean="0"/>
              <a:t>écoles</a:t>
            </a:r>
            <a:r>
              <a:rPr lang="en-US" dirty="0" smtClean="0"/>
              <a:t> de </a:t>
            </a:r>
            <a:r>
              <a:rPr lang="en-US" dirty="0" err="1" smtClean="0"/>
              <a:t>recherche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organisées</a:t>
            </a:r>
            <a:r>
              <a:rPr lang="en-US" dirty="0" smtClean="0"/>
              <a:t> </a:t>
            </a:r>
            <a:r>
              <a:rPr lang="en-US" dirty="0" err="1" smtClean="0"/>
              <a:t>localement</a:t>
            </a:r>
            <a:r>
              <a:rPr lang="en-US" dirty="0" smtClean="0"/>
              <a:t> avec </a:t>
            </a:r>
            <a:r>
              <a:rPr lang="en-US" dirty="0" err="1" smtClean="0"/>
              <a:t>l’aide</a:t>
            </a:r>
            <a:r>
              <a:rPr lang="en-US" dirty="0" smtClean="0"/>
              <a:t> </a:t>
            </a:r>
            <a:r>
              <a:rPr lang="en-US" dirty="0" err="1" smtClean="0"/>
              <a:t>scientifique</a:t>
            </a:r>
            <a:r>
              <a:rPr lang="en-US" dirty="0" smtClean="0"/>
              <a:t> et administrative du CIMPA, </a:t>
            </a:r>
            <a:r>
              <a:rPr lang="en-US" dirty="0" err="1" smtClean="0"/>
              <a:t>dans</a:t>
            </a:r>
            <a:r>
              <a:rPr lang="en-US" dirty="0" smtClean="0"/>
              <a:t> un format Nord-</a:t>
            </a:r>
            <a:r>
              <a:rPr lang="en-US" dirty="0" err="1" smtClean="0"/>
              <a:t>Sud-Sud</a:t>
            </a:r>
            <a:endParaRPr lang="en-US" dirty="0" smtClean="0"/>
          </a:p>
          <a:p>
            <a:r>
              <a:rPr lang="en-US" dirty="0" err="1" smtClean="0"/>
              <a:t>Grâce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des accords, </a:t>
            </a:r>
            <a:r>
              <a:rPr lang="en-US" dirty="0" err="1" smtClean="0"/>
              <a:t>l’Inde</a:t>
            </a:r>
            <a:r>
              <a:rPr lang="en-US" dirty="0" smtClean="0"/>
              <a:t>, le </a:t>
            </a:r>
            <a:r>
              <a:rPr lang="en-US" dirty="0" err="1" smtClean="0"/>
              <a:t>Brésil</a:t>
            </a:r>
            <a:r>
              <a:rPr lang="en-US" dirty="0" smtClean="0"/>
              <a:t> (non </a:t>
            </a:r>
            <a:r>
              <a:rPr lang="en-US" smtClean="0"/>
              <a:t>formalisés) </a:t>
            </a:r>
            <a:r>
              <a:rPr lang="en-US" dirty="0" smtClean="0"/>
              <a:t>et </a:t>
            </a:r>
            <a:r>
              <a:rPr lang="en-US" dirty="0" err="1" smtClean="0"/>
              <a:t>l’Argentine</a:t>
            </a:r>
            <a:r>
              <a:rPr lang="en-US" dirty="0" smtClean="0"/>
              <a:t> (2010) </a:t>
            </a:r>
            <a:r>
              <a:rPr lang="en-US" dirty="0" err="1" smtClean="0"/>
              <a:t>financent</a:t>
            </a:r>
            <a:r>
              <a:rPr lang="en-US" dirty="0" smtClean="0"/>
              <a:t> la participation des </a:t>
            </a:r>
            <a:r>
              <a:rPr lang="en-US" dirty="0" err="1" smtClean="0"/>
              <a:t>mathématiciens</a:t>
            </a:r>
            <a:r>
              <a:rPr lang="en-US" dirty="0" smtClean="0"/>
              <a:t> de </a:t>
            </a:r>
            <a:r>
              <a:rPr lang="en-US" dirty="0" err="1" smtClean="0"/>
              <a:t>leurs</a:t>
            </a:r>
            <a:r>
              <a:rPr lang="en-US" dirty="0" smtClean="0"/>
              <a:t> pays aux </a:t>
            </a:r>
            <a:r>
              <a:rPr lang="en-US" dirty="0" err="1" smtClean="0"/>
              <a:t>écoles</a:t>
            </a:r>
            <a:r>
              <a:rPr lang="en-US" dirty="0" smtClean="0"/>
              <a:t> </a:t>
            </a:r>
            <a:r>
              <a:rPr lang="en-US" dirty="0" err="1" smtClean="0"/>
              <a:t>ayant</a:t>
            </a:r>
            <a:r>
              <a:rPr lang="en-US" dirty="0" smtClean="0"/>
              <a:t> lieu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leur</a:t>
            </a:r>
            <a:r>
              <a:rPr lang="en-US" dirty="0" smtClean="0"/>
              <a:t> </a:t>
            </a:r>
            <a:r>
              <a:rPr lang="en-US" dirty="0" err="1" smtClean="0"/>
              <a:t>région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Conseil scientifique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600" y="1143000"/>
            <a:ext cx="8686800" cy="4572000"/>
          </a:xfrm>
        </p:spPr>
        <p:txBody>
          <a:bodyPr/>
          <a:lstStyle/>
          <a:p>
            <a:r>
              <a:rPr lang="fr-FR" sz="2000" i="1" dirty="0" smtClean="0"/>
              <a:t>Président</a:t>
            </a:r>
            <a:r>
              <a:rPr lang="fr-FR" sz="2000" dirty="0" smtClean="0"/>
              <a:t>:  Enrique ZUAZUA (Espagne) </a:t>
            </a:r>
            <a:r>
              <a:rPr lang="fr-FR" sz="1800" dirty="0" smtClean="0"/>
              <a:t>(Mathématiques Appliquées)</a:t>
            </a:r>
          </a:p>
          <a:p>
            <a:pPr lvl="1"/>
            <a:r>
              <a:rPr lang="fr-FR" dirty="0" smtClean="0"/>
              <a:t>Jean-Marc AZAÏS (France) </a:t>
            </a:r>
            <a:r>
              <a:rPr lang="fr-FR" sz="1800" dirty="0" smtClean="0"/>
              <a:t>(Probabilités, statistique)         </a:t>
            </a:r>
          </a:p>
          <a:p>
            <a:pPr lvl="1"/>
            <a:r>
              <a:rPr lang="fr-FR" dirty="0" smtClean="0"/>
              <a:t>Viviane BALADI (France) </a:t>
            </a:r>
            <a:r>
              <a:rPr lang="fr-FR" sz="1800" dirty="0" smtClean="0"/>
              <a:t>(Systèmes dynamiques)</a:t>
            </a:r>
          </a:p>
          <a:p>
            <a:pPr lvl="1"/>
            <a:r>
              <a:rPr lang="fr-FR" dirty="0" err="1" smtClean="0"/>
              <a:t>Edy</a:t>
            </a:r>
            <a:r>
              <a:rPr lang="fr-FR" dirty="0" smtClean="0"/>
              <a:t> Tri BASKORO (Indonésie) (</a:t>
            </a:r>
            <a:r>
              <a:rPr lang="fr-FR" sz="1800" dirty="0" smtClean="0"/>
              <a:t>Théorie des graphes)</a:t>
            </a:r>
            <a:r>
              <a:rPr lang="fr-FR" dirty="0" smtClean="0"/>
              <a:t>	 </a:t>
            </a:r>
          </a:p>
          <a:p>
            <a:pPr lvl="1"/>
            <a:r>
              <a:rPr lang="fr-FR" dirty="0" smtClean="0"/>
              <a:t>Suzanne BRENNER (USA) </a:t>
            </a:r>
            <a:r>
              <a:rPr lang="fr-FR" sz="1800" dirty="0" smtClean="0"/>
              <a:t>(Analyse numérique)</a:t>
            </a:r>
          </a:p>
          <a:p>
            <a:pPr lvl="1"/>
            <a:r>
              <a:rPr lang="fr-FR" dirty="0" smtClean="0"/>
              <a:t>Maria </a:t>
            </a:r>
            <a:r>
              <a:rPr lang="fr-FR" dirty="0" err="1" smtClean="0"/>
              <a:t>Luiza</a:t>
            </a:r>
            <a:r>
              <a:rPr lang="fr-FR" dirty="0" smtClean="0"/>
              <a:t> FERNANDEZ (Espagne) </a:t>
            </a:r>
            <a:r>
              <a:rPr lang="fr-FR" sz="1800" dirty="0" smtClean="0"/>
              <a:t>(Géométrie différentielle)  </a:t>
            </a:r>
          </a:p>
          <a:p>
            <a:pPr lvl="1"/>
            <a:r>
              <a:rPr lang="fr-FR" dirty="0" smtClean="0"/>
              <a:t>Vaughan JONES (USA) (</a:t>
            </a:r>
            <a:r>
              <a:rPr lang="fr-FR" sz="1800" dirty="0" smtClean="0"/>
              <a:t>Topologie, Médaille Fields)</a:t>
            </a:r>
          </a:p>
          <a:p>
            <a:pPr lvl="1"/>
            <a:r>
              <a:rPr lang="fr-FR" dirty="0" smtClean="0"/>
              <a:t>Orlando LOPES (Brésil</a:t>
            </a:r>
            <a:r>
              <a:rPr lang="fr-FR" sz="1800" dirty="0" smtClean="0"/>
              <a:t>) (EDP, Analyse non linéaire)</a:t>
            </a:r>
          </a:p>
          <a:p>
            <a:pPr lvl="1"/>
            <a:r>
              <a:rPr lang="fr-FR" dirty="0" smtClean="0"/>
              <a:t>Youssef OUKNINE (Maroc) (</a:t>
            </a:r>
            <a:r>
              <a:rPr lang="fr-FR" sz="1800" dirty="0" smtClean="0"/>
              <a:t>Probabilité, équations stochastiques)</a:t>
            </a:r>
          </a:p>
          <a:p>
            <a:pPr lvl="1"/>
            <a:r>
              <a:rPr lang="fr-FR" dirty="0" smtClean="0"/>
              <a:t>Carlos DI PRISCO (</a:t>
            </a:r>
            <a:r>
              <a:rPr lang="fr-FR" dirty="0" err="1" smtClean="0"/>
              <a:t>Vénézuela</a:t>
            </a:r>
            <a:r>
              <a:rPr lang="fr-FR" dirty="0" smtClean="0"/>
              <a:t>) </a:t>
            </a:r>
            <a:r>
              <a:rPr lang="fr-FR" sz="1800" dirty="0" smtClean="0"/>
              <a:t>(Logique)    </a:t>
            </a:r>
          </a:p>
          <a:p>
            <a:pPr lvl="1"/>
            <a:r>
              <a:rPr lang="fr-FR" dirty="0" err="1" smtClean="0"/>
              <a:t>Ragni</a:t>
            </a:r>
            <a:r>
              <a:rPr lang="fr-FR" dirty="0" smtClean="0"/>
              <a:t> PIENE (Norvège) </a:t>
            </a:r>
            <a:r>
              <a:rPr lang="fr-FR" sz="1800" dirty="0" smtClean="0"/>
              <a:t>(Géométrie algébrique)</a:t>
            </a:r>
          </a:p>
          <a:p>
            <a:pPr lvl="1"/>
            <a:r>
              <a:rPr lang="fr-FR" dirty="0" err="1" smtClean="0"/>
              <a:t>Ramdorai</a:t>
            </a:r>
            <a:r>
              <a:rPr lang="fr-FR" dirty="0" smtClean="0"/>
              <a:t> SUJATHA (Inde) </a:t>
            </a:r>
            <a:r>
              <a:rPr lang="fr-FR" sz="1800" dirty="0" smtClean="0"/>
              <a:t>(Théorie des Nombres, </a:t>
            </a:r>
            <a:r>
              <a:rPr lang="fr-FR" sz="1800" dirty="0" err="1" smtClean="0"/>
              <a:t>K-Théorie</a:t>
            </a:r>
            <a:r>
              <a:rPr lang="fr-FR" sz="1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7"/>
          <p:cNvSpPr txBox="1">
            <a:spLocks/>
          </p:cNvSpPr>
          <p:nvPr/>
        </p:nvSpPr>
        <p:spPr>
          <a:xfrm>
            <a:off x="381000" y="1524000"/>
            <a:ext cx="7620000" cy="4191000"/>
          </a:xfrm>
          <a:prstGeom prst="rect">
            <a:avLst/>
          </a:prstGeom>
        </p:spPr>
        <p:txBody>
          <a:bodyPr vert="horz"/>
          <a:lstStyle>
            <a:lvl2pPr>
              <a:defRPr lang="fr-FR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ＭＳ Ｐゴシック" charset="-128"/>
                <a:cs typeface="Helvetica Neue"/>
              </a:defRPr>
            </a:lvl2pPr>
          </a:lstStyle>
          <a:p>
            <a:pPr marL="342900" lvl="0" indent="-342900" eaLnBrk="0" hangingPunct="0">
              <a:spcBef>
                <a:spcPct val="20000"/>
              </a:spcBef>
            </a:pPr>
            <a:endParaRPr lang="fr-FR" sz="1400" dirty="0" smtClean="0">
              <a:latin typeface="Helvetica Neue"/>
              <a:ea typeface="+mn-ea"/>
              <a:cs typeface="Helvetica Neue"/>
            </a:endParaRP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Conseil d’Administration</a:t>
            </a:r>
            <a:endParaRPr lang="fr-FR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0"/>
          </p:nvPr>
        </p:nvSpPr>
        <p:spPr>
          <a:xfrm>
            <a:off x="228600" y="1752600"/>
            <a:ext cx="8686800" cy="3581400"/>
          </a:xfrm>
        </p:spPr>
        <p:txBody>
          <a:bodyPr/>
          <a:lstStyle/>
          <a:p>
            <a:r>
              <a:rPr lang="fr-F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Présidente:</a:t>
            </a:r>
            <a:r>
              <a:rPr lang="fr-FR" dirty="0" smtClean="0"/>
              <a:t> TSOU </a:t>
            </a:r>
            <a:r>
              <a:rPr lang="fr-FR" dirty="0" err="1" smtClean="0"/>
              <a:t>Sheung</a:t>
            </a:r>
            <a:r>
              <a:rPr lang="fr-FR" dirty="0" smtClean="0"/>
              <a:t> Tsun </a:t>
            </a:r>
          </a:p>
          <a:p>
            <a:r>
              <a:rPr lang="fr-FR" dirty="0" smtClean="0"/>
              <a:t>	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Université d’Oxford (Physique mathématique) 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Vice‐Président: </a:t>
            </a:r>
            <a:r>
              <a:rPr lang="fr-FR" dirty="0" smtClean="0"/>
              <a:t>Alain DAMLAMIAN  </a:t>
            </a:r>
          </a:p>
          <a:p>
            <a:r>
              <a:rPr lang="fr-FR" dirty="0" smtClean="0"/>
              <a:t>	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Université Paris 12 (Analyse non linéaire, EDP non linéaires) </a:t>
            </a:r>
          </a:p>
          <a:p>
            <a:r>
              <a:rPr lang="fr-F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Secrétaire: </a:t>
            </a:r>
            <a:r>
              <a:rPr lang="fr-FR" dirty="0" smtClean="0"/>
              <a:t>Jean-Marc BARDET</a:t>
            </a:r>
          </a:p>
          <a:p>
            <a:r>
              <a:rPr lang="fr-FR" dirty="0" smtClean="0"/>
              <a:t>	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Université Paris 1 (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Probabililté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statistique)</a:t>
            </a:r>
            <a:r>
              <a:rPr lang="fr-FR" dirty="0" smtClean="0"/>
              <a:t> </a:t>
            </a:r>
          </a:p>
          <a:p>
            <a:r>
              <a:rPr lang="fr-F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Trésorier : </a:t>
            </a:r>
            <a:r>
              <a:rPr lang="fr-FR" dirty="0" smtClean="0"/>
              <a:t>Bernard ROUSSELET</a:t>
            </a:r>
          </a:p>
          <a:p>
            <a:r>
              <a:rPr lang="fr-FR" dirty="0" smtClean="0"/>
              <a:t>	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Université de Nice (</a:t>
            </a:r>
            <a:r>
              <a:rPr lang="fr-FR" sz="18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Vibrations non 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linéaires, optimisation)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Équipe de direction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600" y="914400"/>
            <a:ext cx="8915400" cy="4953000"/>
          </a:xfrm>
        </p:spPr>
        <p:txBody>
          <a:bodyPr/>
          <a:lstStyle/>
          <a:p>
            <a:r>
              <a:rPr lang="en-US" dirty="0" err="1" smtClean="0"/>
              <a:t>Directeur</a:t>
            </a:r>
            <a:r>
              <a:rPr lang="en-US" dirty="0" smtClean="0"/>
              <a:t> :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Claude CIBILS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(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Université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 de Montpellier,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détaché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à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l’Université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 de Nice)</a:t>
            </a:r>
          </a:p>
          <a:p>
            <a:r>
              <a:rPr lang="en-US" dirty="0" err="1" smtClean="0"/>
              <a:t>Responsables</a:t>
            </a:r>
            <a:r>
              <a:rPr lang="en-US" dirty="0" smtClean="0"/>
              <a:t> </a:t>
            </a:r>
            <a:r>
              <a:rPr lang="en-US" dirty="0" err="1" smtClean="0"/>
              <a:t>Scientifiques</a:t>
            </a:r>
            <a:r>
              <a:rPr lang="en-US" dirty="0" smtClean="0"/>
              <a:t> </a:t>
            </a:r>
            <a:r>
              <a:rPr lang="en-US" dirty="0" err="1" smtClean="0"/>
              <a:t>Régionaux</a:t>
            </a:r>
            <a:r>
              <a:rPr lang="en-US" dirty="0" smtClean="0"/>
              <a:t>:</a:t>
            </a:r>
          </a:p>
          <a:p>
            <a:pPr lvl="1"/>
            <a:r>
              <a:rPr lang="en-US" i="1" dirty="0" smtClean="0"/>
              <a:t> </a:t>
            </a:r>
            <a:r>
              <a:rPr lang="en-US" i="1" dirty="0" err="1" smtClean="0"/>
              <a:t>Afrique</a:t>
            </a:r>
            <a:r>
              <a:rPr lang="en-US" i="1" dirty="0" smtClean="0"/>
              <a:t> Sub-</a:t>
            </a:r>
            <a:r>
              <a:rPr lang="en-US" i="1" dirty="0" err="1" smtClean="0"/>
              <a:t>Saharienne</a:t>
            </a:r>
            <a:r>
              <a:rPr lang="en-US" i="1" dirty="0" smtClean="0"/>
              <a:t>: </a:t>
            </a:r>
            <a:r>
              <a:rPr lang="en-US" dirty="0" smtClean="0"/>
              <a:t>Marie-Françoise ROY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Université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Rennes 1)</a:t>
            </a:r>
          </a:p>
          <a:p>
            <a:pPr lvl="1"/>
            <a:r>
              <a:rPr lang="en-US" i="1" dirty="0" err="1" smtClean="0"/>
              <a:t>Amérique</a:t>
            </a:r>
            <a:r>
              <a:rPr lang="en-US" i="1" dirty="0" smtClean="0"/>
              <a:t> </a:t>
            </a:r>
            <a:r>
              <a:rPr lang="en-US" i="1" dirty="0" err="1" smtClean="0"/>
              <a:t>latine</a:t>
            </a:r>
            <a:r>
              <a:rPr lang="en-US" i="1" dirty="0" smtClean="0"/>
              <a:t> et </a:t>
            </a:r>
            <a:r>
              <a:rPr lang="en-US" i="1" dirty="0" err="1" smtClean="0"/>
              <a:t>Caraïbes</a:t>
            </a:r>
            <a:r>
              <a:rPr lang="en-US" i="1" dirty="0" smtClean="0"/>
              <a:t>: </a:t>
            </a:r>
            <a:r>
              <a:rPr lang="en-US" dirty="0" smtClean="0"/>
              <a:t>Claude CIBILS</a:t>
            </a:r>
          </a:p>
          <a:p>
            <a:pPr lvl="1"/>
            <a:r>
              <a:rPr lang="en-US" i="1" dirty="0" err="1" smtClean="0"/>
              <a:t>Asie</a:t>
            </a:r>
            <a:r>
              <a:rPr lang="en-US" i="1" dirty="0" smtClean="0"/>
              <a:t> du </a:t>
            </a:r>
            <a:r>
              <a:rPr lang="en-US" i="1" dirty="0" err="1" smtClean="0"/>
              <a:t>Sud</a:t>
            </a:r>
            <a:r>
              <a:rPr lang="en-US" i="1" dirty="0" smtClean="0"/>
              <a:t> </a:t>
            </a:r>
            <a:r>
              <a:rPr lang="en-US" i="1" dirty="0" err="1" smtClean="0"/>
              <a:t>Est</a:t>
            </a:r>
            <a:r>
              <a:rPr lang="en-US" i="1" dirty="0" smtClean="0"/>
              <a:t> : </a:t>
            </a:r>
            <a:r>
              <a:rPr lang="en-US" dirty="0" smtClean="0"/>
              <a:t>Michel JAMBU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Université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Nice) </a:t>
            </a:r>
            <a:r>
              <a:rPr lang="en-US" sz="1800" dirty="0" smtClean="0"/>
              <a:t>et Christian MAUDUIT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Université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Marseille)</a:t>
            </a:r>
          </a:p>
          <a:p>
            <a:pPr lvl="1"/>
            <a:r>
              <a:rPr lang="en-US" i="1" dirty="0" err="1" smtClean="0"/>
              <a:t>Inde</a:t>
            </a:r>
            <a:r>
              <a:rPr lang="en-US" i="1" dirty="0" smtClean="0"/>
              <a:t> et </a:t>
            </a:r>
            <a:r>
              <a:rPr lang="en-US" i="1" dirty="0" err="1" smtClean="0"/>
              <a:t>Asie</a:t>
            </a:r>
            <a:r>
              <a:rPr lang="en-US" i="1" dirty="0" smtClean="0"/>
              <a:t> de </a:t>
            </a:r>
            <a:r>
              <a:rPr lang="en-US" i="1" dirty="0" err="1" smtClean="0"/>
              <a:t>l’Ouest</a:t>
            </a:r>
            <a:r>
              <a:rPr lang="en-US" i="1" dirty="0" smtClean="0"/>
              <a:t>: </a:t>
            </a:r>
            <a:r>
              <a:rPr lang="en-US" dirty="0" smtClean="0"/>
              <a:t>Michel WALDSCHMIDT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Université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Paris 6)</a:t>
            </a:r>
            <a:r>
              <a:rPr lang="en-US" sz="1800" dirty="0" smtClean="0"/>
              <a:t> et Jorge JIMENEZ URROZ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Université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Barcelone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Espagne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1"/>
            <a:r>
              <a:rPr lang="en-US" i="1" dirty="0" err="1" smtClean="0"/>
              <a:t>Pourtour</a:t>
            </a:r>
            <a:r>
              <a:rPr lang="en-US" i="1" dirty="0" smtClean="0"/>
              <a:t> </a:t>
            </a:r>
            <a:r>
              <a:rPr lang="en-US" i="1" dirty="0" err="1" smtClean="0"/>
              <a:t>Méditerranéen</a:t>
            </a:r>
            <a:r>
              <a:rPr lang="en-US" dirty="0" smtClean="0"/>
              <a:t>: Ahmad EL SOUFI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Université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Tours)</a:t>
            </a:r>
          </a:p>
          <a:p>
            <a:pPr lvl="1"/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800" dirty="0" err="1" smtClean="0"/>
              <a:t>Responsable</a:t>
            </a:r>
            <a:r>
              <a:rPr lang="en-US" sz="1800" dirty="0" smtClean="0"/>
              <a:t> de la communication: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Rosane USHIROBIRA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Université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Bourgogne)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Partenaires scientifiques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600" y="990600"/>
            <a:ext cx="8686800" cy="4800600"/>
          </a:xfrm>
        </p:spPr>
        <p:txBody>
          <a:bodyPr/>
          <a:lstStyle/>
          <a:p>
            <a:r>
              <a:rPr lang="fr-FR" sz="2000" dirty="0" smtClean="0"/>
              <a:t>Université de Nice Sophia-Antipolis (</a:t>
            </a:r>
            <a:r>
              <a:rPr lang="fr-FR" sz="2000" b="1" dirty="0" smtClean="0"/>
              <a:t>UNS</a:t>
            </a:r>
            <a:r>
              <a:rPr lang="fr-FR" sz="2000" dirty="0" smtClean="0"/>
              <a:t>), Institut National de Recherche en Informatique et en Automatique (</a:t>
            </a:r>
            <a:r>
              <a:rPr lang="fr-FR" sz="2000" b="1" dirty="0" smtClean="0"/>
              <a:t>INRIA</a:t>
            </a:r>
            <a:r>
              <a:rPr lang="fr-FR" sz="2000" dirty="0" smtClean="0"/>
              <a:t>), Centre National de la recherche Scientifique (</a:t>
            </a:r>
            <a:r>
              <a:rPr lang="fr-FR" sz="2000" b="1" dirty="0" smtClean="0"/>
              <a:t>CNRS</a:t>
            </a:r>
            <a:r>
              <a:rPr lang="fr-FR" sz="2000" dirty="0" smtClean="0"/>
              <a:t>), Société Mathématique de France (</a:t>
            </a:r>
            <a:r>
              <a:rPr lang="fr-FR" sz="2000" b="1" dirty="0" smtClean="0"/>
              <a:t>SMF</a:t>
            </a:r>
            <a:r>
              <a:rPr lang="fr-FR" sz="2000" dirty="0" smtClean="0"/>
              <a:t>),Société de Mathématiques Appliquées et Industrielles (</a:t>
            </a:r>
            <a:r>
              <a:rPr lang="fr-FR" sz="2000" b="1" dirty="0" smtClean="0"/>
              <a:t>SMAI</a:t>
            </a:r>
            <a:r>
              <a:rPr lang="fr-FR" sz="2000" dirty="0" smtClean="0"/>
              <a:t>), International </a:t>
            </a:r>
            <a:r>
              <a:rPr lang="fr-FR" sz="2000" dirty="0" err="1" smtClean="0"/>
              <a:t>Mathematical</a:t>
            </a:r>
            <a:r>
              <a:rPr lang="fr-FR" sz="2000" dirty="0" smtClean="0"/>
              <a:t> Union (</a:t>
            </a:r>
            <a:r>
              <a:rPr lang="fr-FR" sz="2000" b="1" dirty="0" smtClean="0"/>
              <a:t>IMU</a:t>
            </a:r>
            <a:r>
              <a:rPr lang="fr-FR" sz="2000" dirty="0" smtClean="0"/>
              <a:t>), International Council for </a:t>
            </a:r>
            <a:r>
              <a:rPr lang="fr-FR" sz="2000" dirty="0" err="1" smtClean="0"/>
              <a:t>Industrial</a:t>
            </a:r>
            <a:r>
              <a:rPr lang="fr-FR" sz="2000" dirty="0" smtClean="0"/>
              <a:t> and </a:t>
            </a:r>
            <a:r>
              <a:rPr lang="fr-FR" sz="2000" dirty="0" err="1" smtClean="0"/>
              <a:t>Applied</a:t>
            </a:r>
            <a:r>
              <a:rPr lang="fr-FR" sz="2000" dirty="0" smtClean="0"/>
              <a:t> </a:t>
            </a:r>
            <a:r>
              <a:rPr lang="fr-FR" sz="2000" dirty="0" err="1" smtClean="0"/>
              <a:t>Mathematics</a:t>
            </a:r>
            <a:r>
              <a:rPr lang="fr-FR" sz="2000" dirty="0" smtClean="0"/>
              <a:t> (</a:t>
            </a:r>
            <a:r>
              <a:rPr lang="fr-FR" sz="2000" b="1" dirty="0" smtClean="0"/>
              <a:t>ICIAM</a:t>
            </a:r>
            <a:r>
              <a:rPr lang="fr-FR" sz="2000" dirty="0" smtClean="0"/>
              <a:t>), </a:t>
            </a:r>
            <a:r>
              <a:rPr lang="fr-FR" sz="2000" dirty="0" err="1" smtClean="0"/>
              <a:t>European</a:t>
            </a:r>
            <a:r>
              <a:rPr lang="fr-FR" sz="2000" dirty="0" smtClean="0"/>
              <a:t> </a:t>
            </a:r>
            <a:r>
              <a:rPr lang="fr-FR" sz="2000" dirty="0" err="1" smtClean="0"/>
              <a:t>Mathematical</a:t>
            </a:r>
            <a:r>
              <a:rPr lang="fr-FR" sz="2000" dirty="0" smtClean="0"/>
              <a:t> Society (</a:t>
            </a:r>
            <a:r>
              <a:rPr lang="fr-FR" sz="2000" b="1" dirty="0" smtClean="0"/>
              <a:t>EMS</a:t>
            </a:r>
            <a:r>
              <a:rPr lang="fr-FR" sz="2000" dirty="0" smtClean="0"/>
              <a:t>), International Centre for </a:t>
            </a:r>
            <a:r>
              <a:rPr lang="fr-FR" sz="2000" dirty="0" err="1" smtClean="0"/>
              <a:t>Theoretical</a:t>
            </a:r>
            <a:r>
              <a:rPr lang="fr-FR" sz="2000" dirty="0" smtClean="0"/>
              <a:t> </a:t>
            </a:r>
            <a:r>
              <a:rPr lang="fr-FR" sz="2000" dirty="0" err="1" smtClean="0"/>
              <a:t>Physics</a:t>
            </a:r>
            <a:r>
              <a:rPr lang="fr-FR" sz="2000" dirty="0" smtClean="0"/>
              <a:t> (</a:t>
            </a:r>
            <a:r>
              <a:rPr lang="fr-FR" sz="2000" b="1" dirty="0" smtClean="0"/>
              <a:t>ICTP</a:t>
            </a:r>
            <a:r>
              <a:rPr lang="fr-FR" sz="2000" dirty="0" smtClean="0"/>
              <a:t>), Union Mathématique Africaine (</a:t>
            </a:r>
            <a:r>
              <a:rPr lang="fr-FR" sz="2000" b="1" dirty="0" smtClean="0"/>
              <a:t>UMA</a:t>
            </a:r>
            <a:r>
              <a:rPr lang="fr-FR" sz="2000" dirty="0" smtClean="0"/>
              <a:t>), South East </a:t>
            </a:r>
            <a:r>
              <a:rPr lang="fr-FR" sz="2000" dirty="0" err="1" smtClean="0"/>
              <a:t>Asian</a:t>
            </a:r>
            <a:r>
              <a:rPr lang="fr-FR" sz="2000" dirty="0" smtClean="0"/>
              <a:t> </a:t>
            </a:r>
            <a:r>
              <a:rPr lang="fr-FR" sz="2000" dirty="0" err="1" smtClean="0"/>
              <a:t>Mathematical</a:t>
            </a:r>
            <a:r>
              <a:rPr lang="fr-FR" sz="2000" dirty="0" smtClean="0"/>
              <a:t> Society (</a:t>
            </a:r>
            <a:r>
              <a:rPr lang="fr-FR" sz="2000" b="1" dirty="0" smtClean="0"/>
              <a:t>SEAMS</a:t>
            </a:r>
            <a:r>
              <a:rPr lang="fr-FR" sz="2000" dirty="0" smtClean="0"/>
              <a:t>), Union Mathématique d'Amérique Latine et Caraïbes (</a:t>
            </a:r>
            <a:r>
              <a:rPr lang="fr-FR" sz="2000" b="1" dirty="0" smtClean="0"/>
              <a:t>UMALCA</a:t>
            </a:r>
            <a:r>
              <a:rPr lang="fr-FR" sz="2000" dirty="0" smtClean="0"/>
              <a:t>), Comité National Français des Mathématiciens (</a:t>
            </a:r>
            <a:r>
              <a:rPr lang="fr-FR" sz="2000" b="1" dirty="0" smtClean="0"/>
              <a:t>CNFM</a:t>
            </a:r>
            <a:r>
              <a:rPr lang="fr-FR" sz="2000" dirty="0" smtClean="0"/>
              <a:t>), Centro de </a:t>
            </a:r>
            <a:r>
              <a:rPr lang="fr-FR" sz="2000" dirty="0" err="1" smtClean="0"/>
              <a:t>Modelamiento</a:t>
            </a:r>
            <a:r>
              <a:rPr lang="fr-FR" sz="2000" dirty="0" smtClean="0"/>
              <a:t> </a:t>
            </a:r>
            <a:r>
              <a:rPr lang="fr-FR" sz="2000" dirty="0" err="1" smtClean="0"/>
              <a:t>Matematico</a:t>
            </a:r>
            <a:r>
              <a:rPr lang="fr-FR" sz="2000" dirty="0" smtClean="0"/>
              <a:t> (</a:t>
            </a:r>
            <a:r>
              <a:rPr lang="fr-FR" sz="2000" b="1" dirty="0" smtClean="0"/>
              <a:t>CMM</a:t>
            </a:r>
            <a:r>
              <a:rPr lang="fr-FR" sz="2000" dirty="0" smtClean="0"/>
              <a:t>), </a:t>
            </a:r>
            <a:r>
              <a:rPr lang="fr-FR" sz="2000" dirty="0" err="1" smtClean="0"/>
              <a:t>Bordeauxthèque</a:t>
            </a:r>
            <a:r>
              <a:rPr lang="fr-FR" sz="2000" dirty="0" smtClean="0"/>
              <a:t>, Institut de Recherche pour le Développement (</a:t>
            </a:r>
            <a:r>
              <a:rPr lang="fr-FR" sz="2000" b="1" dirty="0" smtClean="0"/>
              <a:t>IRD</a:t>
            </a:r>
            <a:r>
              <a:rPr lang="fr-FR" sz="2000" dirty="0" smtClean="0"/>
              <a:t>), Comité </a:t>
            </a:r>
            <a:r>
              <a:rPr lang="fr-FR" sz="2000" dirty="0" err="1" smtClean="0"/>
              <a:t>Español</a:t>
            </a:r>
            <a:r>
              <a:rPr lang="fr-FR" sz="2000" dirty="0" smtClean="0"/>
              <a:t> de </a:t>
            </a:r>
            <a:r>
              <a:rPr lang="fr-FR" sz="2000" dirty="0" err="1" smtClean="0"/>
              <a:t>Matemáticas</a:t>
            </a:r>
            <a:r>
              <a:rPr lang="fr-FR" sz="2000" dirty="0" smtClean="0"/>
              <a:t> (</a:t>
            </a:r>
            <a:r>
              <a:rPr lang="fr-FR" sz="2000" b="1" dirty="0" smtClean="0"/>
              <a:t>CEMAT</a:t>
            </a:r>
            <a:r>
              <a:rPr lang="fr-FR" sz="2000" dirty="0" smtClean="0"/>
              <a:t>), Real </a:t>
            </a:r>
            <a:r>
              <a:rPr lang="fr-FR" sz="2000" dirty="0" err="1" smtClean="0"/>
              <a:t>Sociedad</a:t>
            </a:r>
            <a:r>
              <a:rPr lang="fr-FR" sz="2000" dirty="0" smtClean="0"/>
              <a:t> </a:t>
            </a:r>
            <a:r>
              <a:rPr lang="fr-FR" sz="2000" dirty="0" err="1" smtClean="0"/>
              <a:t>Matemática</a:t>
            </a:r>
            <a:r>
              <a:rPr lang="fr-FR" sz="2000" dirty="0" smtClean="0"/>
              <a:t> </a:t>
            </a:r>
            <a:r>
              <a:rPr lang="fr-FR" sz="2000" dirty="0" err="1" smtClean="0"/>
              <a:t>Española</a:t>
            </a:r>
            <a:r>
              <a:rPr lang="fr-FR" sz="2000" dirty="0" smtClean="0"/>
              <a:t> (</a:t>
            </a:r>
            <a:r>
              <a:rPr lang="fr-FR" sz="2000" b="1" dirty="0" smtClean="0"/>
              <a:t>RSME</a:t>
            </a:r>
            <a:r>
              <a:rPr lang="fr-FR" sz="2000" dirty="0" smtClean="0"/>
              <a:t>), </a:t>
            </a:r>
            <a:r>
              <a:rPr lang="fr-FR" sz="2000" dirty="0" err="1" smtClean="0"/>
              <a:t>Societat</a:t>
            </a:r>
            <a:r>
              <a:rPr lang="fr-FR" sz="2000" dirty="0" smtClean="0"/>
              <a:t> </a:t>
            </a:r>
            <a:r>
              <a:rPr lang="fr-FR" sz="2000" dirty="0" err="1" smtClean="0"/>
              <a:t>Catalana</a:t>
            </a:r>
            <a:r>
              <a:rPr lang="fr-FR" sz="2000" dirty="0" smtClean="0"/>
              <a:t> de </a:t>
            </a:r>
            <a:r>
              <a:rPr lang="fr-FR" sz="2000" dirty="0" err="1" smtClean="0"/>
              <a:t>Matemàtique</a:t>
            </a:r>
            <a:r>
              <a:rPr lang="fr-FR" sz="2000" dirty="0" smtClean="0"/>
              <a:t> (</a:t>
            </a:r>
            <a:r>
              <a:rPr lang="fr-FR" sz="2000" b="1" dirty="0" smtClean="0"/>
              <a:t>SCM</a:t>
            </a:r>
            <a:r>
              <a:rPr lang="fr-FR" sz="2000" dirty="0" smtClean="0"/>
              <a:t>), </a:t>
            </a:r>
            <a:r>
              <a:rPr lang="fr-FR" sz="2000" dirty="0" err="1" smtClean="0"/>
              <a:t>Sociedad</a:t>
            </a:r>
            <a:r>
              <a:rPr lang="fr-FR" sz="2000" dirty="0" smtClean="0"/>
              <a:t> </a:t>
            </a:r>
            <a:r>
              <a:rPr lang="fr-FR" sz="2000" dirty="0" err="1" smtClean="0"/>
              <a:t>Española</a:t>
            </a:r>
            <a:r>
              <a:rPr lang="fr-FR" sz="2000" dirty="0" smtClean="0"/>
              <a:t> de </a:t>
            </a:r>
            <a:r>
              <a:rPr lang="fr-FR" sz="2000" dirty="0" err="1" smtClean="0"/>
              <a:t>Matemática</a:t>
            </a:r>
            <a:r>
              <a:rPr lang="fr-FR" sz="2000" dirty="0" smtClean="0"/>
              <a:t> </a:t>
            </a:r>
            <a:r>
              <a:rPr lang="fr-FR" sz="2000" dirty="0" err="1" smtClean="0"/>
              <a:t>Aplicada</a:t>
            </a:r>
            <a:r>
              <a:rPr lang="fr-FR" sz="2000" dirty="0" smtClean="0"/>
              <a:t> (</a:t>
            </a:r>
            <a:r>
              <a:rPr lang="fr-FR" sz="2000" b="1" dirty="0" smtClean="0"/>
              <a:t>SEMA</a:t>
            </a:r>
            <a:r>
              <a:rPr lang="fr-FR" sz="2000" dirty="0" smtClean="0"/>
              <a:t>), </a:t>
            </a:r>
            <a:r>
              <a:rPr lang="fr-FR" sz="2000" dirty="0" err="1" smtClean="0"/>
              <a:t>Sociedad</a:t>
            </a:r>
            <a:r>
              <a:rPr lang="fr-FR" sz="2000" dirty="0" smtClean="0"/>
              <a:t> </a:t>
            </a:r>
            <a:r>
              <a:rPr lang="fr-FR" sz="2000" dirty="0" err="1" smtClean="0"/>
              <a:t>Española</a:t>
            </a:r>
            <a:r>
              <a:rPr lang="fr-FR" sz="2000" dirty="0" smtClean="0"/>
              <a:t> de </a:t>
            </a:r>
            <a:r>
              <a:rPr lang="fr-FR" sz="2000" dirty="0" err="1" smtClean="0"/>
              <a:t>Estadística</a:t>
            </a:r>
            <a:r>
              <a:rPr lang="fr-FR" sz="2000" dirty="0" smtClean="0"/>
              <a:t> e </a:t>
            </a:r>
            <a:r>
              <a:rPr lang="fr-FR" sz="2000" dirty="0" err="1" smtClean="0"/>
              <a:t>Investigación</a:t>
            </a:r>
            <a:r>
              <a:rPr lang="fr-FR" sz="2000" dirty="0" smtClean="0"/>
              <a:t> </a:t>
            </a:r>
            <a:r>
              <a:rPr lang="fr-FR" sz="2000" dirty="0" err="1" smtClean="0"/>
              <a:t>operativa</a:t>
            </a:r>
            <a:r>
              <a:rPr lang="fr-FR" sz="2000" dirty="0" smtClean="0"/>
              <a:t> (</a:t>
            </a:r>
            <a:r>
              <a:rPr lang="fr-FR" sz="2000" b="1" dirty="0" smtClean="0"/>
              <a:t>SEIO</a:t>
            </a:r>
            <a:r>
              <a:rPr lang="fr-FR" sz="2000" dirty="0" smtClean="0"/>
              <a:t>)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Développement récent et perspectives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1295400"/>
            <a:ext cx="8686800" cy="3886200"/>
          </a:xfrm>
        </p:spPr>
        <p:txBody>
          <a:bodyPr/>
          <a:lstStyle/>
          <a:p>
            <a:r>
              <a:rPr lang="en-US" dirty="0" err="1" smtClean="0"/>
              <a:t>L’accord</a:t>
            </a:r>
            <a:r>
              <a:rPr lang="en-US" dirty="0" smtClean="0"/>
              <a:t> </a:t>
            </a:r>
            <a:r>
              <a:rPr lang="en-US" dirty="0" err="1" smtClean="0"/>
              <a:t>signé</a:t>
            </a:r>
            <a:r>
              <a:rPr lang="en-US" dirty="0" smtClean="0"/>
              <a:t> en 2010 entre le MICINN (</a:t>
            </a:r>
            <a:r>
              <a:rPr lang="en-US" dirty="0" err="1" smtClean="0"/>
              <a:t>Ministerio</a:t>
            </a:r>
            <a:r>
              <a:rPr lang="en-US" dirty="0" smtClean="0"/>
              <a:t> de </a:t>
            </a:r>
            <a:r>
              <a:rPr lang="en-US" dirty="0" err="1" smtClean="0"/>
              <a:t>Ciencia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Innovación</a:t>
            </a:r>
            <a:r>
              <a:rPr lang="en-US" dirty="0" smtClean="0"/>
              <a:t> MICINN, </a:t>
            </a:r>
            <a:r>
              <a:rPr lang="en-US" dirty="0" err="1" smtClean="0"/>
              <a:t>Espagne</a:t>
            </a:r>
            <a:r>
              <a:rPr lang="en-US" dirty="0" smtClean="0"/>
              <a:t>) et le CIMPA </a:t>
            </a:r>
            <a:r>
              <a:rPr lang="en-US" dirty="0" err="1" smtClean="0"/>
              <a:t>ouvre</a:t>
            </a:r>
            <a:r>
              <a:rPr lang="en-US" dirty="0" smtClean="0"/>
              <a:t> de </a:t>
            </a:r>
            <a:r>
              <a:rPr lang="en-US" dirty="0" err="1" smtClean="0"/>
              <a:t>nouvelles</a:t>
            </a:r>
            <a:r>
              <a:rPr lang="en-US" dirty="0" smtClean="0"/>
              <a:t> perspectives: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Il </a:t>
            </a:r>
            <a:r>
              <a:rPr lang="en-US" dirty="0" err="1" smtClean="0"/>
              <a:t>permet</a:t>
            </a:r>
            <a:r>
              <a:rPr lang="en-US" dirty="0" smtClean="0"/>
              <a:t> au CIMPA de </a:t>
            </a:r>
            <a:r>
              <a:rPr lang="en-US" dirty="0" err="1" smtClean="0"/>
              <a:t>répondre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un </a:t>
            </a:r>
            <a:r>
              <a:rPr lang="en-US" dirty="0" err="1" smtClean="0"/>
              <a:t>nombre</a:t>
            </a:r>
            <a:r>
              <a:rPr lang="en-US" dirty="0" smtClean="0"/>
              <a:t> </a:t>
            </a:r>
            <a:r>
              <a:rPr lang="en-US" dirty="0" err="1" smtClean="0"/>
              <a:t>sensiblement</a:t>
            </a:r>
            <a:r>
              <a:rPr lang="en-US" dirty="0" smtClean="0"/>
              <a:t> plus grand de </a:t>
            </a:r>
            <a:r>
              <a:rPr lang="en-US" dirty="0" err="1" smtClean="0"/>
              <a:t>demandes</a:t>
            </a:r>
            <a:r>
              <a:rPr lang="en-US" dirty="0" smtClean="0"/>
              <a:t> </a:t>
            </a:r>
            <a:r>
              <a:rPr lang="en-US" dirty="0" err="1" smtClean="0"/>
              <a:t>d’aide</a:t>
            </a:r>
            <a:r>
              <a:rPr lang="en-US" dirty="0" smtClean="0"/>
              <a:t> </a:t>
            </a:r>
            <a:r>
              <a:rPr lang="en-US" dirty="0" err="1" smtClean="0"/>
              <a:t>venant</a:t>
            </a:r>
            <a:r>
              <a:rPr lang="en-US" dirty="0" smtClean="0"/>
              <a:t> de pays en </a:t>
            </a:r>
            <a:r>
              <a:rPr lang="en-US" dirty="0" err="1" smtClean="0"/>
              <a:t>développement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Il </a:t>
            </a:r>
            <a:r>
              <a:rPr lang="en-US" dirty="0" err="1" smtClean="0"/>
              <a:t>constitue</a:t>
            </a:r>
            <a:r>
              <a:rPr lang="en-US" dirty="0" smtClean="0"/>
              <a:t> un premier pas </a:t>
            </a:r>
            <a:r>
              <a:rPr lang="en-US" dirty="0" err="1" smtClean="0"/>
              <a:t>vers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plus </a:t>
            </a:r>
            <a:r>
              <a:rPr lang="en-US" dirty="0" err="1" smtClean="0"/>
              <a:t>grande</a:t>
            </a:r>
            <a:r>
              <a:rPr lang="en-US" dirty="0" smtClean="0"/>
              <a:t>  </a:t>
            </a:r>
            <a:r>
              <a:rPr lang="en-US" dirty="0" err="1" smtClean="0"/>
              <a:t>internationalisation</a:t>
            </a:r>
            <a:r>
              <a:rPr lang="en-US" dirty="0" smtClean="0"/>
              <a:t> du CIMPA, les </a:t>
            </a:r>
            <a:r>
              <a:rPr lang="en-US" dirty="0" err="1" smtClean="0"/>
              <a:t>étapes</a:t>
            </a:r>
            <a:r>
              <a:rPr lang="en-US" dirty="0" smtClean="0"/>
              <a:t> </a:t>
            </a:r>
            <a:r>
              <a:rPr lang="en-US" dirty="0" err="1" smtClean="0"/>
              <a:t>suivantes</a:t>
            </a:r>
            <a:r>
              <a:rPr lang="en-US" dirty="0" smtClean="0"/>
              <a:t> </a:t>
            </a:r>
            <a:r>
              <a:rPr lang="en-US" dirty="0" err="1" smtClean="0"/>
              <a:t>prévues</a:t>
            </a:r>
            <a:r>
              <a:rPr lang="en-US" dirty="0" smtClean="0"/>
              <a:t> </a:t>
            </a:r>
            <a:r>
              <a:rPr lang="en-US" dirty="0" err="1" smtClean="0"/>
              <a:t>étant</a:t>
            </a:r>
            <a:r>
              <a:rPr lang="en-US" dirty="0" smtClean="0"/>
              <a:t> la </a:t>
            </a:r>
            <a:r>
              <a:rPr lang="en-US" dirty="0" err="1" smtClean="0"/>
              <a:t>Norvège</a:t>
            </a:r>
            <a:r>
              <a:rPr lang="en-US" dirty="0" smtClean="0"/>
              <a:t> et la Suisse, </a:t>
            </a:r>
            <a:r>
              <a:rPr lang="en-US" dirty="0" err="1" smtClean="0"/>
              <a:t>puis</a:t>
            </a:r>
            <a:r>
              <a:rPr lang="en-US" dirty="0" smtClean="0"/>
              <a:t> </a:t>
            </a:r>
            <a:r>
              <a:rPr lang="en-US" dirty="0" err="1" smtClean="0"/>
              <a:t>peut-être</a:t>
            </a:r>
            <a:r>
              <a:rPr lang="en-US" dirty="0" smtClean="0"/>
              <a:t> </a:t>
            </a:r>
            <a:r>
              <a:rPr lang="en-US" dirty="0" err="1" smtClean="0"/>
              <a:t>l’Allemagne</a:t>
            </a:r>
            <a:r>
              <a:rPr lang="en-US" dirty="0" smtClean="0"/>
              <a:t> et </a:t>
            </a:r>
            <a:r>
              <a:rPr lang="en-US" dirty="0" err="1" smtClean="0"/>
              <a:t>l’Italie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4137468" y="54994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7"/>
          <p:cNvSpPr txBox="1">
            <a:spLocks/>
          </p:cNvSpPr>
          <p:nvPr/>
        </p:nvSpPr>
        <p:spPr>
          <a:xfrm>
            <a:off x="2476500" y="3657600"/>
            <a:ext cx="4191000" cy="1905000"/>
          </a:xfrm>
          <a:prstGeom prst="rect">
            <a:avLst/>
          </a:prstGeom>
        </p:spPr>
        <p:txBody>
          <a:bodyPr vert="horz"/>
          <a:lstStyle>
            <a:lvl2pPr>
              <a:defRPr lang="fr-FR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ＭＳ Ｐゴシック" charset="-128"/>
                <a:cs typeface="Helvetica Neue"/>
              </a:defRPr>
            </a:lvl2pPr>
          </a:lstStyle>
          <a:p>
            <a:pPr marL="342900" lvl="0" indent="-342900" algn="ctr" eaLnBrk="0" hangingPunct="0">
              <a:spcBef>
                <a:spcPct val="20000"/>
              </a:spcBef>
            </a:pPr>
            <a:r>
              <a:rPr lang="fr-FR" sz="1400" dirty="0" smtClean="0">
                <a:latin typeface="Helvetica Neue"/>
                <a:ea typeface="+mn-ea"/>
                <a:cs typeface="Helvetica Neue"/>
              </a:rPr>
              <a:t>Kinshasa, 29 juillet 2010</a:t>
            </a:r>
          </a:p>
          <a:p>
            <a:pPr marL="342900" lvl="0" indent="-342900" algn="ctr" eaLnBrk="0" hangingPunct="0">
              <a:spcBef>
                <a:spcPct val="20000"/>
              </a:spcBef>
            </a:pPr>
            <a:endParaRPr lang="fr-FR" sz="1400" dirty="0" smtClean="0">
              <a:latin typeface="Helvetica Neue"/>
              <a:ea typeface="+mn-ea"/>
              <a:cs typeface="Helvetica Neue"/>
            </a:endParaRPr>
          </a:p>
          <a:p>
            <a:pPr marL="342900" lvl="0" indent="-342900" algn="ctr" eaLnBrk="0" hangingPunct="0">
              <a:spcBef>
                <a:spcPct val="20000"/>
              </a:spcBef>
            </a:pPr>
            <a:r>
              <a:rPr lang="fr-FR" sz="1400" dirty="0" smtClean="0">
                <a:latin typeface="Helvetica Neue"/>
                <a:ea typeface="+mn-ea"/>
                <a:cs typeface="Helvetica Neue"/>
              </a:rPr>
              <a:t>Michel  </a:t>
            </a:r>
            <a:r>
              <a:rPr lang="fr-FR" sz="1400" dirty="0" smtClean="0"/>
              <a:t>WALDSCHMIDT</a:t>
            </a:r>
            <a:r>
              <a:rPr lang="fr-FR" sz="1400" dirty="0" smtClean="0">
                <a:latin typeface="Helvetica Neue"/>
                <a:ea typeface="+mn-ea"/>
                <a:cs typeface="Helvetica Neue"/>
              </a:rPr>
              <a:t>,</a:t>
            </a:r>
            <a:r>
              <a:rPr lang="fr-FR" sz="1400" i="1" dirty="0" smtClean="0">
                <a:latin typeface="Helvetica Neue"/>
                <a:ea typeface="Helvetica Neue"/>
                <a:cs typeface="Helvetica Neue"/>
              </a:rPr>
              <a:t>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Helvetica Neue"/>
              </a:rPr>
              <a:t>Université de Paris 6</a:t>
            </a:r>
          </a:p>
          <a:p>
            <a:pPr marL="342900" lvl="0" indent="-342900" algn="ctr" eaLnBrk="0" hangingPunct="0">
              <a:spcBef>
                <a:spcPct val="20000"/>
              </a:spcBef>
            </a:pPr>
            <a:r>
              <a:rPr lang="fr-FR" sz="1200" u="sng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http://</a:t>
            </a:r>
            <a:r>
              <a:rPr lang="fr-FR" sz="12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www.math.jussieu.fr/~miw</a:t>
            </a: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+mn-ea"/>
                <a:cs typeface="Helvetica Neue"/>
                <a:hlinkClick r:id="rId3"/>
              </a:rPr>
              <a:t> </a:t>
            </a:r>
            <a:endParaRPr lang="fr-FR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 Neue"/>
              <a:ea typeface="+mn-ea"/>
              <a:cs typeface="Helvetica Neue"/>
            </a:endParaRPr>
          </a:p>
          <a:p>
            <a:pPr marL="342900" lvl="0" indent="-342900" algn="ctr" eaLnBrk="0" hangingPunct="0">
              <a:spcBef>
                <a:spcPct val="20000"/>
              </a:spcBef>
            </a:pPr>
            <a:r>
              <a:rPr lang="fr-FR" sz="1400" dirty="0" smtClean="0">
                <a:latin typeface="Helvetica Neue"/>
                <a:cs typeface="Helvetica Neue"/>
              </a:rPr>
              <a:t>Jorge JIMENEZ URROZ,</a:t>
            </a:r>
            <a:r>
              <a:rPr lang="fr-FR" sz="1400" i="1" dirty="0" smtClean="0">
                <a:latin typeface="Helvetica Neue"/>
                <a:ea typeface="Helvetica Neue"/>
                <a:cs typeface="Helvetica Neue"/>
              </a:rPr>
              <a:t>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Université de Barcelone</a:t>
            </a:r>
          </a:p>
          <a:p>
            <a:pPr marL="342900" lvl="0" indent="-342900" algn="ctr" eaLnBrk="0" hangingPunct="0">
              <a:spcBef>
                <a:spcPct val="20000"/>
              </a:spcBef>
            </a:pPr>
            <a:r>
              <a:rPr lang="fr-FR" sz="1200" u="sng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http://</a:t>
            </a:r>
            <a:r>
              <a:rPr lang="fr-FR" sz="12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www.upc.edu</a:t>
            </a:r>
            <a:r>
              <a:rPr lang="fr-FR" sz="1200" u="sng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/</a:t>
            </a:r>
            <a:endParaRPr lang="fr-F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+mn-ea"/>
              <a:cs typeface="Helvetica Neue"/>
            </a:endParaRPr>
          </a:p>
          <a:p>
            <a:pPr marL="342900" lvl="0" indent="-342900" algn="ctr" eaLnBrk="0" hangingPunct="0">
              <a:spcBef>
                <a:spcPct val="20000"/>
              </a:spcBef>
            </a:pP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Helvetica Neue"/>
                <a:hlinkClick r:id="rId5"/>
              </a:rPr>
              <a:t>http://</a:t>
            </a:r>
            <a:r>
              <a:rPr lang="fr-F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Helvetica Neue"/>
                <a:hlinkClick r:id="rId5"/>
              </a:rPr>
              <a:t>www.cimpa-icpam.org</a:t>
            </a:r>
            <a:endParaRPr lang="fr-FR" sz="1400" dirty="0" smtClean="0">
              <a:latin typeface="Helvetica Neue"/>
              <a:ea typeface="+mn-ea"/>
              <a:cs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Écoles</a:t>
            </a:r>
            <a:r>
              <a:rPr lang="en-US" dirty="0" smtClean="0"/>
              <a:t> de </a:t>
            </a:r>
            <a:r>
              <a:rPr lang="en-US" dirty="0" err="1" smtClean="0"/>
              <a:t>recherche</a:t>
            </a:r>
            <a:r>
              <a:rPr lang="en-US" dirty="0" smtClean="0"/>
              <a:t> CIMPA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jeunes</a:t>
            </a:r>
            <a:r>
              <a:rPr lang="en-US" dirty="0" smtClean="0"/>
              <a:t> participants de pays </a:t>
            </a:r>
            <a:r>
              <a:rPr lang="en-US" dirty="0" err="1" smtClean="0"/>
              <a:t>voisins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choisis</a:t>
            </a:r>
            <a:r>
              <a:rPr lang="en-US" dirty="0" smtClean="0"/>
              <a:t> par les </a:t>
            </a:r>
            <a:r>
              <a:rPr lang="en-US" dirty="0" err="1" smtClean="0"/>
              <a:t>organisateurs</a:t>
            </a:r>
            <a:r>
              <a:rPr lang="en-US" dirty="0" smtClean="0"/>
              <a:t> et le CIMPA. </a:t>
            </a:r>
            <a:r>
              <a:rPr lang="en-US" dirty="0" err="1" smtClean="0"/>
              <a:t>Leurs</a:t>
            </a:r>
            <a:r>
              <a:rPr lang="en-US" dirty="0" smtClean="0"/>
              <a:t> </a:t>
            </a:r>
            <a:r>
              <a:rPr lang="en-US" dirty="0" err="1" smtClean="0"/>
              <a:t>frais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entièrement</a:t>
            </a:r>
            <a:r>
              <a:rPr lang="en-US" dirty="0" smtClean="0"/>
              <a:t> </a:t>
            </a:r>
            <a:r>
              <a:rPr lang="en-US" dirty="0" err="1" smtClean="0"/>
              <a:t>pris</a:t>
            </a:r>
            <a:r>
              <a:rPr lang="en-US" dirty="0" smtClean="0"/>
              <a:t> en charge.  </a:t>
            </a:r>
          </a:p>
          <a:p>
            <a:pPr algn="just"/>
            <a:r>
              <a:rPr lang="en-US" dirty="0" smtClean="0"/>
              <a:t>Les </a:t>
            </a:r>
            <a:r>
              <a:rPr lang="en-US" dirty="0" err="1" smtClean="0"/>
              <a:t>intervenants</a:t>
            </a:r>
            <a:r>
              <a:rPr lang="en-US" dirty="0" smtClean="0"/>
              <a:t> et les </a:t>
            </a:r>
            <a:r>
              <a:rPr lang="en-US" dirty="0" err="1" smtClean="0"/>
              <a:t>orateurs</a:t>
            </a:r>
            <a:r>
              <a:rPr lang="en-US" dirty="0" smtClean="0"/>
              <a:t> ne </a:t>
            </a:r>
            <a:r>
              <a:rPr lang="en-US" dirty="0" err="1" smtClean="0"/>
              <a:t>sont</a:t>
            </a:r>
            <a:r>
              <a:rPr lang="en-US" dirty="0" smtClean="0"/>
              <a:t> pas </a:t>
            </a:r>
            <a:r>
              <a:rPr lang="en-US" dirty="0" err="1" smtClean="0"/>
              <a:t>payés</a:t>
            </a:r>
            <a:r>
              <a:rPr lang="en-US" dirty="0" smtClean="0"/>
              <a:t>. </a:t>
            </a:r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utilisent</a:t>
            </a:r>
            <a:r>
              <a:rPr lang="en-US" dirty="0" smtClean="0"/>
              <a:t> </a:t>
            </a:r>
            <a:r>
              <a:rPr lang="en-US" dirty="0" err="1" smtClean="0"/>
              <a:t>généralement</a:t>
            </a:r>
            <a:r>
              <a:rPr lang="en-US" dirty="0" smtClean="0"/>
              <a:t> </a:t>
            </a:r>
            <a:r>
              <a:rPr lang="en-US" dirty="0" err="1" smtClean="0"/>
              <a:t>d’autres</a:t>
            </a:r>
            <a:r>
              <a:rPr lang="en-US" dirty="0" smtClean="0"/>
              <a:t> subventions pour financer </a:t>
            </a:r>
            <a:r>
              <a:rPr lang="en-US" dirty="0" err="1" smtClean="0"/>
              <a:t>leur</a:t>
            </a:r>
            <a:r>
              <a:rPr lang="en-US" dirty="0" smtClean="0"/>
              <a:t> voyage et </a:t>
            </a:r>
            <a:r>
              <a:rPr lang="en-US" dirty="0" err="1" smtClean="0"/>
              <a:t>leurs</a:t>
            </a:r>
            <a:r>
              <a:rPr lang="en-US" dirty="0" smtClean="0"/>
              <a:t> </a:t>
            </a:r>
            <a:r>
              <a:rPr lang="en-US" dirty="0" err="1" smtClean="0"/>
              <a:t>frais</a:t>
            </a:r>
            <a:r>
              <a:rPr lang="en-US" dirty="0" smtClean="0"/>
              <a:t> de </a:t>
            </a:r>
            <a:r>
              <a:rPr lang="en-US" dirty="0" err="1" smtClean="0"/>
              <a:t>séjour</a:t>
            </a:r>
            <a:r>
              <a:rPr lang="en-US" dirty="0" smtClean="0"/>
              <a:t>. Le CIMPA </a:t>
            </a:r>
            <a:r>
              <a:rPr lang="en-US" dirty="0" err="1" smtClean="0"/>
              <a:t>peut</a:t>
            </a:r>
            <a:r>
              <a:rPr lang="en-US" dirty="0" smtClean="0"/>
              <a:t> les aider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trouver</a:t>
            </a:r>
            <a:r>
              <a:rPr lang="en-US" dirty="0" smtClean="0"/>
              <a:t> </a:t>
            </a:r>
            <a:r>
              <a:rPr lang="en-US" dirty="0" err="1" smtClean="0"/>
              <a:t>ces</a:t>
            </a:r>
            <a:r>
              <a:rPr lang="en-US" dirty="0" smtClean="0"/>
              <a:t> </a:t>
            </a:r>
            <a:r>
              <a:rPr lang="en-US" dirty="0" err="1" smtClean="0"/>
              <a:t>financements</a:t>
            </a:r>
            <a:r>
              <a:rPr lang="en-US" dirty="0" smtClean="0"/>
              <a:t> (par des </a:t>
            </a:r>
            <a:r>
              <a:rPr lang="en-US" dirty="0" err="1" smtClean="0"/>
              <a:t>lettres</a:t>
            </a:r>
            <a:r>
              <a:rPr lang="en-US" dirty="0" smtClean="0"/>
              <a:t>, des interventions, des contacts avec les attachés </a:t>
            </a:r>
            <a:r>
              <a:rPr lang="en-US" dirty="0" err="1" smtClean="0"/>
              <a:t>scientifiques</a:t>
            </a:r>
            <a:r>
              <a:rPr lang="en-US" dirty="0" smtClean="0"/>
              <a:t> des </a:t>
            </a:r>
            <a:r>
              <a:rPr lang="en-US" dirty="0" err="1" smtClean="0"/>
              <a:t>Ambassades</a:t>
            </a:r>
            <a:r>
              <a:rPr lang="en-US" dirty="0" smtClean="0"/>
              <a:t> par </a:t>
            </a:r>
            <a:r>
              <a:rPr lang="en-US" dirty="0" err="1" smtClean="0"/>
              <a:t>exemple</a:t>
            </a:r>
            <a:r>
              <a:rPr lang="en-US" dirty="0" smtClean="0"/>
              <a:t>) </a:t>
            </a:r>
          </a:p>
          <a:p>
            <a:pPr algn="just"/>
            <a:r>
              <a:rPr lang="en-US" dirty="0" smtClean="0"/>
              <a:t>Le budget </a:t>
            </a:r>
            <a:r>
              <a:rPr lang="en-US" dirty="0" err="1" smtClean="0"/>
              <a:t>moyen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école</a:t>
            </a:r>
            <a:r>
              <a:rPr lang="en-US" dirty="0" smtClean="0"/>
              <a:t> de </a:t>
            </a:r>
            <a:r>
              <a:rPr lang="en-US" dirty="0" err="1" smtClean="0"/>
              <a:t>recherche</a:t>
            </a:r>
            <a:r>
              <a:rPr lang="en-US" dirty="0" smtClean="0"/>
              <a:t> </a:t>
            </a:r>
            <a:r>
              <a:rPr lang="en-US" dirty="0" err="1" smtClean="0"/>
              <a:t>tourne</a:t>
            </a:r>
            <a:r>
              <a:rPr lang="en-US" dirty="0" smtClean="0"/>
              <a:t> </a:t>
            </a:r>
            <a:r>
              <a:rPr lang="en-US" dirty="0" err="1" smtClean="0"/>
              <a:t>autour</a:t>
            </a:r>
            <a:r>
              <a:rPr lang="en-US" dirty="0" smtClean="0"/>
              <a:t> de 30 </a:t>
            </a:r>
            <a:r>
              <a:rPr lang="en-US" dirty="0" err="1" smtClean="0"/>
              <a:t>k</a:t>
            </a:r>
            <a:r>
              <a:rPr lang="en-US" dirty="0" smtClean="0"/>
              <a:t>€, avec </a:t>
            </a:r>
            <a:r>
              <a:rPr lang="en-US" dirty="0" err="1" smtClean="0"/>
              <a:t>une</a:t>
            </a:r>
            <a:r>
              <a:rPr lang="en-US" dirty="0" smtClean="0"/>
              <a:t> participation du CIMPA </a:t>
            </a:r>
            <a:r>
              <a:rPr lang="en-US" dirty="0" err="1" smtClean="0"/>
              <a:t>d’environ</a:t>
            </a:r>
            <a:r>
              <a:rPr lang="en-US" dirty="0" smtClean="0"/>
              <a:t> le tiers, </a:t>
            </a:r>
            <a:r>
              <a:rPr lang="en-US" dirty="0" err="1" smtClean="0"/>
              <a:t>principalement</a:t>
            </a:r>
            <a:r>
              <a:rPr lang="en-US" dirty="0" smtClean="0"/>
              <a:t> </a:t>
            </a:r>
            <a:r>
              <a:rPr lang="en-US" dirty="0" err="1" smtClean="0"/>
              <a:t>destinée</a:t>
            </a:r>
            <a:r>
              <a:rPr lang="en-US" dirty="0" smtClean="0"/>
              <a:t> aux </a:t>
            </a:r>
            <a:r>
              <a:rPr lang="en-US" dirty="0" err="1" smtClean="0"/>
              <a:t>jeunes</a:t>
            </a:r>
            <a:r>
              <a:rPr lang="en-US" dirty="0" smtClean="0"/>
              <a:t> des pays en </a:t>
            </a:r>
            <a:r>
              <a:rPr lang="en-US" dirty="0" err="1" smtClean="0"/>
              <a:t>développement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2011</a:t>
            </a:r>
            <a:endParaRPr lang="fr-FR" dirty="0"/>
          </a:p>
        </p:txBody>
      </p:sp>
      <p:pic>
        <p:nvPicPr>
          <p:cNvPr id="4" name="Image 3" descr="afficheCIMPA2011-super-l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63" y="6"/>
            <a:ext cx="4191075" cy="5921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Pourtour méditerranéen 2011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Contrôle</a:t>
            </a:r>
            <a:r>
              <a:rPr lang="en-US" dirty="0" smtClean="0"/>
              <a:t> et </a:t>
            </a:r>
            <a:r>
              <a:rPr lang="en-US" dirty="0" err="1" smtClean="0"/>
              <a:t>stabilisation</a:t>
            </a:r>
            <a:r>
              <a:rPr lang="en-US" dirty="0" smtClean="0"/>
              <a:t> des </a:t>
            </a:r>
            <a:r>
              <a:rPr lang="en-US" dirty="0" err="1" smtClean="0"/>
              <a:t>équations</a:t>
            </a:r>
            <a:r>
              <a:rPr lang="en-US" dirty="0" smtClean="0"/>
              <a:t> aux </a:t>
            </a:r>
            <a:r>
              <a:rPr lang="en-US" dirty="0" err="1" smtClean="0"/>
              <a:t>dérivées</a:t>
            </a:r>
            <a:r>
              <a:rPr lang="en-US" dirty="0" smtClean="0"/>
              <a:t> </a:t>
            </a:r>
            <a:r>
              <a:rPr lang="en-US" dirty="0" err="1" smtClean="0"/>
              <a:t>partielles</a:t>
            </a:r>
            <a:endParaRPr lang="en-US" dirty="0" smtClean="0"/>
          </a:p>
          <a:p>
            <a:pPr lvl="1"/>
            <a:r>
              <a:rPr lang="en-US" dirty="0" smtClean="0"/>
              <a:t>CIMPA-UNESCO-MICINN-TUNISIA</a:t>
            </a:r>
          </a:p>
          <a:p>
            <a:pPr lvl="1"/>
            <a:r>
              <a:rPr lang="en-US" dirty="0" err="1" smtClean="0"/>
              <a:t>Monastir</a:t>
            </a:r>
            <a:r>
              <a:rPr lang="en-US" dirty="0" smtClean="0"/>
              <a:t>, </a:t>
            </a:r>
            <a:r>
              <a:rPr lang="en-US" dirty="0" err="1" smtClean="0"/>
              <a:t>Tunisie</a:t>
            </a:r>
            <a:r>
              <a:rPr lang="en-US" dirty="0" smtClean="0"/>
              <a:t>, 9-19 Mai</a:t>
            </a:r>
          </a:p>
          <a:p>
            <a:pPr lvl="1"/>
            <a:endParaRPr lang="en-US" dirty="0" smtClean="0"/>
          </a:p>
          <a:p>
            <a:r>
              <a:rPr lang="fr-FR" dirty="0" smtClean="0"/>
              <a:t>Outils analytiques et algébriques modernes de la statistique </a:t>
            </a:r>
            <a:r>
              <a:rPr lang="fr-FR" dirty="0" err="1" smtClean="0"/>
              <a:t>multivariée</a:t>
            </a:r>
            <a:r>
              <a:rPr lang="fr-FR" dirty="0" smtClean="0"/>
              <a:t> et des modèles graphiques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CIMPA-UNESCO-MICINN-TUNISIA</a:t>
            </a:r>
          </a:p>
          <a:p>
            <a:pPr lvl="1"/>
            <a:r>
              <a:rPr lang="en-US" dirty="0" err="1" smtClean="0"/>
              <a:t>Hammamet</a:t>
            </a:r>
            <a:r>
              <a:rPr lang="en-US" dirty="0" smtClean="0"/>
              <a:t>, </a:t>
            </a:r>
            <a:r>
              <a:rPr lang="en-US" dirty="0" err="1" smtClean="0"/>
              <a:t>Tunisie</a:t>
            </a:r>
            <a:r>
              <a:rPr lang="en-US" dirty="0" smtClean="0"/>
              <a:t>, 5-17 </a:t>
            </a:r>
            <a:r>
              <a:rPr lang="en-US" dirty="0" err="1" smtClean="0"/>
              <a:t>Septembre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Afrique sub-saharienne 2011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1143000"/>
            <a:ext cx="8686800" cy="4724400"/>
          </a:xfrm>
        </p:spPr>
        <p:txBody>
          <a:bodyPr/>
          <a:lstStyle/>
          <a:p>
            <a:r>
              <a:rPr lang="en-US" dirty="0" err="1" smtClean="0"/>
              <a:t>Modélisation</a:t>
            </a:r>
            <a:r>
              <a:rPr lang="en-US" dirty="0" smtClean="0"/>
              <a:t>, </a:t>
            </a:r>
            <a:r>
              <a:rPr lang="en-US" dirty="0" err="1" smtClean="0"/>
              <a:t>systèmes</a:t>
            </a:r>
            <a:r>
              <a:rPr lang="en-US" dirty="0" smtClean="0"/>
              <a:t> non </a:t>
            </a:r>
            <a:r>
              <a:rPr lang="en-US" dirty="0" err="1" smtClean="0"/>
              <a:t>linéaires</a:t>
            </a:r>
            <a:r>
              <a:rPr lang="en-US" dirty="0" smtClean="0"/>
              <a:t> et applications</a:t>
            </a:r>
          </a:p>
          <a:p>
            <a:pPr lvl="1"/>
            <a:r>
              <a:rPr lang="en-US" dirty="0" smtClean="0"/>
              <a:t>CIMPA-UNESCO-MICINN-SENEGAL</a:t>
            </a:r>
          </a:p>
          <a:p>
            <a:pPr lvl="1"/>
            <a:r>
              <a:rPr lang="en-US" dirty="0" smtClean="0"/>
              <a:t>Dakar, Senegal, 5-15 </a:t>
            </a:r>
            <a:r>
              <a:rPr lang="en-US" dirty="0" err="1" smtClean="0"/>
              <a:t>avril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Modelling</a:t>
            </a:r>
            <a:r>
              <a:rPr lang="en-US" dirty="0" smtClean="0"/>
              <a:t> and Simulation in Population Biology</a:t>
            </a:r>
          </a:p>
          <a:p>
            <a:pPr lvl="1"/>
            <a:r>
              <a:rPr lang="en-US" dirty="0" smtClean="0"/>
              <a:t>CIMPA-UNESCO-MICINN-SOUTH AFRICA</a:t>
            </a:r>
          </a:p>
          <a:p>
            <a:pPr lvl="1"/>
            <a:r>
              <a:rPr lang="en-US" dirty="0" smtClean="0"/>
              <a:t>Bellville, South Africa, June 6-17</a:t>
            </a:r>
          </a:p>
          <a:p>
            <a:r>
              <a:rPr lang="en-US" dirty="0" err="1" smtClean="0"/>
              <a:t>Systèmes</a:t>
            </a:r>
            <a:r>
              <a:rPr lang="en-US" dirty="0" smtClean="0"/>
              <a:t> </a:t>
            </a:r>
            <a:r>
              <a:rPr lang="en-US" dirty="0" err="1" smtClean="0"/>
              <a:t>Dynamiques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des </a:t>
            </a:r>
            <a:r>
              <a:rPr lang="en-US" dirty="0" err="1" smtClean="0"/>
              <a:t>Variétés</a:t>
            </a:r>
            <a:r>
              <a:rPr lang="en-US" dirty="0" smtClean="0"/>
              <a:t> et Applications</a:t>
            </a:r>
          </a:p>
          <a:p>
            <a:pPr lvl="1"/>
            <a:r>
              <a:rPr lang="en-US" dirty="0" smtClean="0"/>
              <a:t>CIMPA-UNESCO-MICINN-CONGO</a:t>
            </a:r>
          </a:p>
          <a:p>
            <a:pPr lvl="1"/>
            <a:r>
              <a:rPr lang="en-US" dirty="0" smtClean="0"/>
              <a:t>Kinshasa, Congo, 18-30 </a:t>
            </a:r>
            <a:r>
              <a:rPr lang="en-US" dirty="0" err="1" smtClean="0"/>
              <a:t>juillet</a:t>
            </a:r>
            <a:endParaRPr lang="en-US" dirty="0" smtClean="0"/>
          </a:p>
          <a:p>
            <a:r>
              <a:rPr lang="en-US" dirty="0" err="1" smtClean="0"/>
              <a:t>Analyse</a:t>
            </a:r>
            <a:r>
              <a:rPr lang="en-US" dirty="0" smtClean="0"/>
              <a:t> </a:t>
            </a:r>
            <a:r>
              <a:rPr lang="en-US" dirty="0" err="1" smtClean="0"/>
              <a:t>réelle</a:t>
            </a:r>
            <a:r>
              <a:rPr lang="en-US" dirty="0" smtClean="0"/>
              <a:t> et </a:t>
            </a:r>
            <a:r>
              <a:rPr lang="en-US" dirty="0" err="1" smtClean="0"/>
              <a:t>complexe</a:t>
            </a:r>
            <a:r>
              <a:rPr lang="en-US" dirty="0" smtClean="0"/>
              <a:t>, applications aux </a:t>
            </a:r>
            <a:r>
              <a:rPr lang="en-US" dirty="0" err="1" smtClean="0"/>
              <a:t>autres</a:t>
            </a:r>
            <a:r>
              <a:rPr lang="en-US" dirty="0" smtClean="0"/>
              <a:t> sciences</a:t>
            </a:r>
          </a:p>
          <a:p>
            <a:pPr lvl="1"/>
            <a:r>
              <a:rPr lang="en-US" dirty="0" smtClean="0"/>
              <a:t>CIMPA-UNESCO-MICINN-CAMEROON</a:t>
            </a:r>
          </a:p>
          <a:p>
            <a:pPr lvl="1"/>
            <a:r>
              <a:rPr lang="en-US" dirty="0" err="1" smtClean="0"/>
              <a:t>Buea</a:t>
            </a:r>
            <a:r>
              <a:rPr lang="en-US" dirty="0" smtClean="0"/>
              <a:t>, Cameroon, 1-14 </a:t>
            </a:r>
            <a:r>
              <a:rPr lang="en-US" dirty="0" err="1" smtClean="0"/>
              <a:t>mai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Asie du Sud Est 2011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914400"/>
            <a:ext cx="8686800" cy="5029200"/>
          </a:xfrm>
        </p:spPr>
        <p:txBody>
          <a:bodyPr/>
          <a:lstStyle/>
          <a:p>
            <a:r>
              <a:rPr lang="fr-FR" dirty="0" smtClean="0"/>
              <a:t>La théorie géométrique de représentation</a:t>
            </a:r>
            <a:endParaRPr lang="en-US" dirty="0" smtClean="0"/>
          </a:p>
          <a:p>
            <a:pPr lvl="1"/>
            <a:r>
              <a:rPr lang="en-US" dirty="0" smtClean="0"/>
              <a:t>CIMPA-ICTP-UNESCO-MICINN-INDONESIA</a:t>
            </a:r>
          </a:p>
          <a:p>
            <a:pPr lvl="1"/>
            <a:r>
              <a:rPr lang="en-US" dirty="0" err="1" smtClean="0"/>
              <a:t>École</a:t>
            </a:r>
            <a:r>
              <a:rPr lang="en-US" dirty="0" smtClean="0"/>
              <a:t> de </a:t>
            </a:r>
            <a:r>
              <a:rPr lang="en-US" dirty="0" err="1" smtClean="0"/>
              <a:t>recherche</a:t>
            </a:r>
            <a:r>
              <a:rPr lang="en-US" dirty="0" smtClean="0"/>
              <a:t> en </a:t>
            </a:r>
            <a:r>
              <a:rPr lang="en-US" dirty="0" err="1" smtClean="0"/>
              <a:t>commun</a:t>
            </a:r>
            <a:r>
              <a:rPr lang="en-US" dirty="0" smtClean="0"/>
              <a:t> avec </a:t>
            </a:r>
            <a:r>
              <a:rPr lang="en-US" dirty="0" err="1" smtClean="0"/>
              <a:t>l’ICTP</a:t>
            </a:r>
            <a:endParaRPr lang="en-US" dirty="0" smtClean="0"/>
          </a:p>
          <a:p>
            <a:pPr lvl="1"/>
            <a:r>
              <a:rPr lang="en-US" dirty="0" smtClean="0"/>
              <a:t>Bandung, Indonesia, August 1-12</a:t>
            </a:r>
          </a:p>
          <a:p>
            <a:r>
              <a:rPr lang="en-US" dirty="0" smtClean="0"/>
              <a:t>Spectral Triples and Their Applications</a:t>
            </a:r>
          </a:p>
          <a:p>
            <a:pPr lvl="1"/>
            <a:r>
              <a:rPr lang="en-US" dirty="0" smtClean="0"/>
              <a:t>CIMPA-UNESCO-MICINN-THAILAND</a:t>
            </a:r>
          </a:p>
          <a:p>
            <a:pPr lvl="1"/>
            <a:r>
              <a:rPr lang="en-US" dirty="0" smtClean="0"/>
              <a:t>Bangkok, Thailand, May 15-28</a:t>
            </a:r>
          </a:p>
          <a:p>
            <a:r>
              <a:rPr lang="en-US" dirty="0" smtClean="0"/>
              <a:t>Non-linear Computational Geometry</a:t>
            </a:r>
          </a:p>
          <a:p>
            <a:pPr lvl="1"/>
            <a:r>
              <a:rPr lang="en-US" dirty="0" smtClean="0"/>
              <a:t>CIMPA-UNESCO-MICINN-INDONESIA</a:t>
            </a:r>
          </a:p>
          <a:p>
            <a:pPr lvl="1"/>
            <a:r>
              <a:rPr lang="en-US" dirty="0" smtClean="0"/>
              <a:t>Yogyakarta , Indonesia, July 18-29</a:t>
            </a:r>
          </a:p>
          <a:p>
            <a:r>
              <a:rPr lang="en-US" dirty="0" smtClean="0"/>
              <a:t>Braids in Algebra, Geometry and Topology</a:t>
            </a:r>
          </a:p>
          <a:p>
            <a:pPr lvl="1"/>
            <a:r>
              <a:rPr lang="en-US" dirty="0" smtClean="0"/>
              <a:t>CIMPA-UNESCO-MICINN-VIETNAM</a:t>
            </a:r>
          </a:p>
          <a:p>
            <a:pPr lvl="1"/>
            <a:r>
              <a:rPr lang="en-US" dirty="0" smtClean="0"/>
              <a:t>Hanoi, Vietnam, January 17-28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Amérique latine et Caraïbes 2011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914400"/>
            <a:ext cx="8686800" cy="4953000"/>
          </a:xfrm>
        </p:spPr>
        <p:txBody>
          <a:bodyPr/>
          <a:lstStyle/>
          <a:p>
            <a:r>
              <a:rPr lang="fr-FR" dirty="0" smtClean="0"/>
              <a:t>Méthodes géométriques, algébriques et topologiques pour la théorie des champs</a:t>
            </a:r>
          </a:p>
          <a:p>
            <a:pPr lvl="1"/>
            <a:r>
              <a:rPr lang="fr-FR" dirty="0" smtClean="0"/>
              <a:t>CIMPA-UNESCO-MICINN-COLOMBIA</a:t>
            </a:r>
          </a:p>
          <a:p>
            <a:pPr lvl="1"/>
            <a:r>
              <a:rPr lang="fr-FR" dirty="0" smtClean="0"/>
              <a:t>Villa de </a:t>
            </a:r>
            <a:r>
              <a:rPr lang="fr-FR" dirty="0" err="1" smtClean="0"/>
              <a:t>Leyva</a:t>
            </a:r>
            <a:r>
              <a:rPr lang="fr-FR" dirty="0" smtClean="0"/>
              <a:t>, Colombie, 4-22 juillet</a:t>
            </a:r>
          </a:p>
          <a:p>
            <a:pPr lvl="1">
              <a:buNone/>
            </a:pPr>
            <a:endParaRPr lang="fr-FR" dirty="0" smtClean="0"/>
          </a:p>
          <a:p>
            <a:r>
              <a:rPr lang="fr-FR" dirty="0" smtClean="0"/>
              <a:t>Géométrie algébrique et applications</a:t>
            </a:r>
          </a:p>
          <a:p>
            <a:pPr lvl="1"/>
            <a:r>
              <a:rPr lang="fr-FR" dirty="0" smtClean="0"/>
              <a:t>CIMPA-ICTP-UNESCO-MICINN-ARGENTINA</a:t>
            </a:r>
          </a:p>
          <a:p>
            <a:pPr lvl="1"/>
            <a:r>
              <a:rPr lang="fr-FR" dirty="0" smtClean="0"/>
              <a:t>École de Recherche commune avec l’ICTP</a:t>
            </a:r>
          </a:p>
          <a:p>
            <a:pPr lvl="1"/>
            <a:r>
              <a:rPr lang="fr-FR" dirty="0" smtClean="0"/>
              <a:t>Buenos Aires et Cordoba, Argentine, 1-12 août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 Algèbre non commutative et théorie de Lie</a:t>
            </a:r>
          </a:p>
          <a:p>
            <a:pPr lvl="1"/>
            <a:r>
              <a:rPr lang="fr-FR" dirty="0" smtClean="0"/>
              <a:t>CIMPA-UNESCO-MICINN-ARGENTINA</a:t>
            </a:r>
          </a:p>
          <a:p>
            <a:pPr lvl="1"/>
            <a:r>
              <a:rPr lang="fr-FR" dirty="0" smtClean="0"/>
              <a:t>Sierras de Cordoba, Argentine,16-27 Mai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8639</TotalTime>
  <Words>2964</Words>
  <Application>Microsoft Macintosh PowerPoint</Application>
  <PresentationFormat>Présentation à l'écran (4:3)</PresentationFormat>
  <Paragraphs>329</Paragraphs>
  <Slides>35</Slides>
  <Notes>12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Thème Office</vt:lpstr>
      <vt:lpstr>Diapositive 1</vt:lpstr>
      <vt:lpstr>La mission du CIMPA</vt:lpstr>
      <vt:lpstr>Écoles de recherche CIMPA</vt:lpstr>
      <vt:lpstr>Écoles de recherche CIMPA</vt:lpstr>
      <vt:lpstr>2011</vt:lpstr>
      <vt:lpstr>Pourtour méditerranéen 2011 </vt:lpstr>
      <vt:lpstr>Afrique sub-saharienne 2011</vt:lpstr>
      <vt:lpstr>Asie du Sud Est 2011 </vt:lpstr>
      <vt:lpstr>Amérique latine et Caraïbes 2011 </vt:lpstr>
      <vt:lpstr>Autres régions</vt:lpstr>
      <vt:lpstr>2012</vt:lpstr>
      <vt:lpstr>2012 AFRIQUE SUBSAHARIENNE</vt:lpstr>
      <vt:lpstr>2012 POURTOUR MEDITERRANEEN</vt:lpstr>
      <vt:lpstr>2012 AMERIQUE LATINE ET CARAIBES</vt:lpstr>
      <vt:lpstr>2012 AMERIQUE LATINE ET CARAIBES</vt:lpstr>
      <vt:lpstr>2012 ASIE DU SUD-EST</vt:lpstr>
      <vt:lpstr>2012 INDE ET ASIE CENTRALE ET DE L’OUEST</vt:lpstr>
      <vt:lpstr>Autres activités</vt:lpstr>
      <vt:lpstr>Autres activités</vt:lpstr>
      <vt:lpstr>Accueil du site &gt; Activités par région &gt; Afrique Subsaharienne</vt:lpstr>
      <vt:lpstr>AFRIQUE:</vt:lpstr>
      <vt:lpstr>Soutien à des ateliers de suivi ou de préparation d’écoles du CIMPA</vt:lpstr>
      <vt:lpstr>Autres ateliers mathématiques</vt:lpstr>
      <vt:lpstr>Soutien à des masters ou formations doctorales</vt:lpstr>
      <vt:lpstr>CIMPA: quelques chiffres </vt:lpstr>
      <vt:lpstr>Nombre d’écoles de recherche</vt:lpstr>
      <vt:lpstr>Histoire du CIMPA</vt:lpstr>
      <vt:lpstr>Organisation du CIMPA </vt:lpstr>
      <vt:lpstr>Diapositive 29</vt:lpstr>
      <vt:lpstr>Conseil scientifique  </vt:lpstr>
      <vt:lpstr>Conseil d’Administration</vt:lpstr>
      <vt:lpstr>Équipe de direction </vt:lpstr>
      <vt:lpstr>Partenaires scientifiques</vt:lpstr>
      <vt:lpstr>Développement récent et perspectives</vt:lpstr>
      <vt:lpstr>Diapositive 35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C5C</dc:creator>
  <cp:lastModifiedBy>Michel Waldschmidt</cp:lastModifiedBy>
  <cp:revision>361</cp:revision>
  <cp:lastPrinted>2010-08-03T21:35:05Z</cp:lastPrinted>
  <dcterms:created xsi:type="dcterms:W3CDTF">2011-07-29T20:01:31Z</dcterms:created>
  <dcterms:modified xsi:type="dcterms:W3CDTF">2011-07-29T20:21:30Z</dcterms:modified>
</cp:coreProperties>
</file>